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6" r:id="rId8"/>
    <p:sldId id="262" r:id="rId9"/>
    <p:sldId id="263" r:id="rId10"/>
    <p:sldId id="267" r:id="rId11"/>
    <p:sldId id="264" r:id="rId12"/>
    <p:sldId id="268"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EF1782-36E4-4DF7-AF2A-09A34CC66A3A}"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222037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F1782-36E4-4DF7-AF2A-09A34CC66A3A}"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252700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F1782-36E4-4DF7-AF2A-09A34CC66A3A}"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164996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F1782-36E4-4DF7-AF2A-09A34CC66A3A}"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365910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EF1782-36E4-4DF7-AF2A-09A34CC66A3A}"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17774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EF1782-36E4-4DF7-AF2A-09A34CC66A3A}"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2865512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EF1782-36E4-4DF7-AF2A-09A34CC66A3A}" type="datetimeFigureOut">
              <a:rPr lang="en-GB" smtClean="0"/>
              <a:t>16/04/2018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428837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EF1782-36E4-4DF7-AF2A-09A34CC66A3A}" type="datetimeFigureOut">
              <a:rPr lang="en-GB" smtClean="0"/>
              <a:t>16/04/2018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164394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F1782-36E4-4DF7-AF2A-09A34CC66A3A}" type="datetimeFigureOut">
              <a:rPr lang="en-GB" smtClean="0"/>
              <a:t>16/04/2018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225856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F1782-36E4-4DF7-AF2A-09A34CC66A3A}"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127171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F1782-36E4-4DF7-AF2A-09A34CC66A3A}"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3FB36D-9E72-4FF0-91C9-E30279F53637}" type="slidenum">
              <a:rPr lang="en-GB" smtClean="0"/>
              <a:t>‹#›</a:t>
            </a:fld>
            <a:endParaRPr lang="en-GB"/>
          </a:p>
        </p:txBody>
      </p:sp>
    </p:spTree>
    <p:extLst>
      <p:ext uri="{BB962C8B-B14F-4D97-AF65-F5344CB8AC3E}">
        <p14:creationId xmlns:p14="http://schemas.microsoft.com/office/powerpoint/2010/main" val="335430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DEF1782-36E4-4DF7-AF2A-09A34CC66A3A}" type="datetimeFigureOut">
              <a:rPr lang="en-GB" smtClean="0"/>
              <a:t>16/04/2018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23FB36D-9E72-4FF0-91C9-E30279F53637}" type="slidenum">
              <a:rPr lang="en-GB" smtClean="0"/>
              <a:t>‹#›</a:t>
            </a:fld>
            <a:endParaRPr lang="en-GB"/>
          </a:p>
        </p:txBody>
      </p:sp>
    </p:spTree>
    <p:extLst>
      <p:ext uri="{BB962C8B-B14F-4D97-AF65-F5344CB8AC3E}">
        <p14:creationId xmlns:p14="http://schemas.microsoft.com/office/powerpoint/2010/main" val="1347447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m/education/levels/z4kw2h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rimaryhomeworkhelp.co.uk/Religion.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bbc.co.uk/religion/religion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toffice.gov.uk/learning/weather-for-kids"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cool.co.uk/gcse/geography/weather-and-climate" TargetMode="External"/><Relationship Id="rId4" Type="http://schemas.openxmlformats.org/officeDocument/2006/relationships/hyperlink" Target="http://www.bbc.co.uk/schools/gcsebitesize/geography/weather_climat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renc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verb2verbe.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athswatchvle.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watchvle.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467545"/>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sp>
        <p:nvSpPr>
          <p:cNvPr id="2" name="Title 1"/>
          <p:cNvSpPr>
            <a:spLocks noGrp="1"/>
          </p:cNvSpPr>
          <p:nvPr>
            <p:ph type="title"/>
          </p:nvPr>
        </p:nvSpPr>
        <p:spPr>
          <a:xfrm>
            <a:off x="4077072" y="611560"/>
            <a:ext cx="2149996" cy="492232"/>
          </a:xfrm>
        </p:spPr>
        <p:txBody>
          <a:bodyPr>
            <a:normAutofit fontScale="90000"/>
          </a:bodyPr>
          <a:lstStyle/>
          <a:p>
            <a:r>
              <a:rPr lang="en-GB" sz="1200" dirty="0" smtClean="0"/>
              <a:t>2018 Assessment Week</a:t>
            </a:r>
            <a:br>
              <a:rPr lang="en-GB" sz="1200" dirty="0" smtClean="0"/>
            </a:br>
            <a:r>
              <a:rPr lang="en-GB" sz="1200" dirty="0" err="1" smtClean="0"/>
              <a:t>week</a:t>
            </a:r>
            <a:r>
              <a:rPr lang="en-GB" sz="1200" dirty="0" smtClean="0"/>
              <a:t> commencing 16</a:t>
            </a:r>
            <a:r>
              <a:rPr lang="en-GB" sz="1200" baseline="30000" dirty="0" smtClean="0"/>
              <a:t>th</a:t>
            </a:r>
            <a:r>
              <a:rPr lang="en-GB" sz="1200" dirty="0" smtClean="0"/>
              <a:t> April 2018.</a:t>
            </a:r>
            <a:br>
              <a:rPr lang="en-GB" sz="1200" dirty="0" smtClean="0"/>
            </a:br>
            <a:r>
              <a:rPr lang="en-GB" sz="1200" dirty="0" smtClean="0"/>
              <a:t>Mrs T Liddell </a:t>
            </a: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539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768974" y="2079670"/>
            <a:ext cx="1522340" cy="646331"/>
          </a:xfrm>
          <a:prstGeom prst="rect">
            <a:avLst/>
          </a:prstGeom>
          <a:noFill/>
        </p:spPr>
        <p:txBody>
          <a:bodyPr wrap="none" rtlCol="0">
            <a:spAutoFit/>
          </a:bodyPr>
          <a:lstStyle/>
          <a:p>
            <a:r>
              <a:rPr lang="en-GB" sz="3600" b="1" u="sng" dirty="0" smtClean="0"/>
              <a:t>YEAR 7</a:t>
            </a:r>
            <a:endParaRPr lang="en-GB" sz="3600" b="1" u="sng" dirty="0"/>
          </a:p>
        </p:txBody>
      </p:sp>
      <p:sp>
        <p:nvSpPr>
          <p:cNvPr id="6" name="TextBox 5"/>
          <p:cNvSpPr txBox="1"/>
          <p:nvPr/>
        </p:nvSpPr>
        <p:spPr>
          <a:xfrm>
            <a:off x="3068960" y="2726002"/>
            <a:ext cx="922368" cy="646331"/>
          </a:xfrm>
          <a:prstGeom prst="rect">
            <a:avLst/>
          </a:prstGeom>
          <a:noFill/>
        </p:spPr>
        <p:txBody>
          <a:bodyPr wrap="none" rtlCol="0">
            <a:spAutoFit/>
          </a:bodyPr>
          <a:lstStyle/>
          <a:p>
            <a:r>
              <a:rPr lang="en-GB" sz="3600" dirty="0" smtClean="0">
                <a:solidFill>
                  <a:srgbClr val="FF0000"/>
                </a:solidFill>
              </a:rPr>
              <a:t>ART</a:t>
            </a:r>
            <a:endParaRPr lang="en-GB" sz="3600" dirty="0">
              <a:solidFill>
                <a:srgbClr val="FF0000"/>
              </a:solidFill>
            </a:endParaRPr>
          </a:p>
        </p:txBody>
      </p:sp>
      <p:sp>
        <p:nvSpPr>
          <p:cNvPr id="7" name="TextBox 6"/>
          <p:cNvSpPr txBox="1"/>
          <p:nvPr/>
        </p:nvSpPr>
        <p:spPr>
          <a:xfrm>
            <a:off x="620689" y="3563888"/>
            <a:ext cx="184731" cy="369332"/>
          </a:xfrm>
          <a:prstGeom prst="rect">
            <a:avLst/>
          </a:prstGeom>
          <a:noFill/>
        </p:spPr>
        <p:txBody>
          <a:bodyPr wrap="none" rtlCol="0">
            <a:spAutoFit/>
          </a:bodyPr>
          <a:lstStyle/>
          <a:p>
            <a:endParaRPr lang="en-GB" dirty="0"/>
          </a:p>
        </p:txBody>
      </p:sp>
      <p:sp>
        <p:nvSpPr>
          <p:cNvPr id="8" name="Rectangle 7"/>
          <p:cNvSpPr/>
          <p:nvPr/>
        </p:nvSpPr>
        <p:spPr>
          <a:xfrm>
            <a:off x="404664" y="3372332"/>
            <a:ext cx="5976664" cy="2207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smtClean="0">
                <a:solidFill>
                  <a:schemeClr val="tx1"/>
                </a:solidFill>
              </a:rPr>
              <a:t>Length of Exam: 1 hour. </a:t>
            </a:r>
          </a:p>
          <a:p>
            <a:r>
              <a:rPr lang="en-GB" sz="1000" dirty="0" smtClean="0">
                <a:solidFill>
                  <a:schemeClr val="tx1"/>
                </a:solidFill>
              </a:rPr>
              <a:t>Topic/s which will be covered:</a:t>
            </a:r>
          </a:p>
          <a:p>
            <a:r>
              <a:rPr lang="en-GB" sz="1000" dirty="0" smtClean="0">
                <a:solidFill>
                  <a:schemeClr val="tx1"/>
                </a:solidFill>
              </a:rPr>
              <a:t>-Art History.</a:t>
            </a:r>
          </a:p>
          <a:p>
            <a:r>
              <a:rPr lang="en-GB" sz="1000" dirty="0" smtClean="0">
                <a:solidFill>
                  <a:schemeClr val="tx1"/>
                </a:solidFill>
              </a:rPr>
              <a:t>-Surrealism.</a:t>
            </a:r>
          </a:p>
          <a:p>
            <a:r>
              <a:rPr lang="en-GB" sz="1000" dirty="0" smtClean="0">
                <a:solidFill>
                  <a:schemeClr val="tx1"/>
                </a:solidFill>
              </a:rPr>
              <a:t>-Composition.</a:t>
            </a:r>
          </a:p>
          <a:p>
            <a:r>
              <a:rPr lang="en-GB" sz="1000" dirty="0" smtClean="0">
                <a:solidFill>
                  <a:schemeClr val="tx1"/>
                </a:solidFill>
              </a:rPr>
              <a:t>-Refine  and Record(A02, A03)</a:t>
            </a:r>
          </a:p>
          <a:p>
            <a:endParaRPr lang="en-GB" sz="1000" dirty="0">
              <a:solidFill>
                <a:schemeClr val="tx1"/>
              </a:solidFill>
            </a:endParaRPr>
          </a:p>
          <a:p>
            <a:r>
              <a:rPr lang="en-GB" sz="1000" b="1" dirty="0" smtClean="0">
                <a:solidFill>
                  <a:schemeClr val="tx1"/>
                </a:solidFill>
              </a:rPr>
              <a:t>Equipment Required: </a:t>
            </a:r>
          </a:p>
          <a:p>
            <a:r>
              <a:rPr lang="en-GB" sz="1000" dirty="0" smtClean="0">
                <a:solidFill>
                  <a:schemeClr val="tx1"/>
                </a:solidFill>
              </a:rPr>
              <a:t>Pencil</a:t>
            </a:r>
          </a:p>
          <a:p>
            <a:r>
              <a:rPr lang="en-GB" sz="1000" dirty="0" smtClean="0">
                <a:solidFill>
                  <a:schemeClr val="tx1"/>
                </a:solidFill>
              </a:rPr>
              <a:t>Rubber</a:t>
            </a:r>
          </a:p>
          <a:p>
            <a:r>
              <a:rPr lang="en-GB" sz="1000" dirty="0" smtClean="0">
                <a:solidFill>
                  <a:schemeClr val="tx1"/>
                </a:solidFill>
              </a:rPr>
              <a:t>Sharpener</a:t>
            </a:r>
          </a:p>
          <a:p>
            <a:r>
              <a:rPr lang="en-GB" sz="1000" dirty="0" smtClean="0">
                <a:solidFill>
                  <a:schemeClr val="tx1"/>
                </a:solidFill>
              </a:rPr>
              <a:t>Images (provided by teaching staff)</a:t>
            </a:r>
          </a:p>
          <a:p>
            <a:r>
              <a:rPr lang="en-GB" sz="1000" dirty="0" smtClean="0">
                <a:solidFill>
                  <a:schemeClr val="tx1"/>
                </a:solidFill>
              </a:rPr>
              <a:t>Cartridge paper (provided by teaching staff)</a:t>
            </a:r>
          </a:p>
          <a:p>
            <a:endParaRPr lang="en-GB" sz="1000" dirty="0">
              <a:solidFill>
                <a:schemeClr val="tx1"/>
              </a:solidFill>
            </a:endParaRPr>
          </a:p>
        </p:txBody>
      </p:sp>
      <p:sp>
        <p:nvSpPr>
          <p:cNvPr id="10" name="Rectangle 9"/>
          <p:cNvSpPr/>
          <p:nvPr/>
        </p:nvSpPr>
        <p:spPr>
          <a:xfrm>
            <a:off x="399369" y="5868144"/>
            <a:ext cx="5976664" cy="2376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smtClean="0">
                <a:solidFill>
                  <a:schemeClr val="tx1"/>
                </a:solidFill>
              </a:rPr>
              <a:t>Useful websites/resources/other information which might help students: </a:t>
            </a:r>
          </a:p>
          <a:p>
            <a:endParaRPr lang="en-GB" sz="1000" b="1" dirty="0">
              <a:solidFill>
                <a:schemeClr val="tx1"/>
              </a:solidFill>
            </a:endParaRPr>
          </a:p>
          <a:p>
            <a:r>
              <a:rPr lang="en-GB" sz="1000" b="1" dirty="0" smtClean="0">
                <a:solidFill>
                  <a:schemeClr val="tx1"/>
                </a:solidFill>
              </a:rPr>
              <a:t>Students will be required to use the skills they learnt during lessons to complete a drawing to the best of their ability, this will include artist analysis. </a:t>
            </a:r>
          </a:p>
          <a:p>
            <a:endParaRPr lang="en-GB" sz="1000" b="1" dirty="0">
              <a:solidFill>
                <a:schemeClr val="tx1"/>
              </a:solidFill>
            </a:endParaRPr>
          </a:p>
          <a:p>
            <a:r>
              <a:rPr lang="en-GB" sz="1000" b="1" dirty="0" smtClean="0">
                <a:solidFill>
                  <a:schemeClr val="tx1"/>
                </a:solidFill>
              </a:rPr>
              <a:t>The following criteria will be the basis for assessment: </a:t>
            </a:r>
          </a:p>
          <a:p>
            <a:r>
              <a:rPr lang="en-GB" sz="1000" b="1" u="sng" dirty="0" smtClean="0">
                <a:solidFill>
                  <a:schemeClr val="tx1"/>
                </a:solidFill>
              </a:rPr>
              <a:t>Refine (A02)</a:t>
            </a:r>
          </a:p>
          <a:p>
            <a:r>
              <a:rPr lang="en-GB" sz="1000" b="1" dirty="0" smtClean="0">
                <a:solidFill>
                  <a:schemeClr val="tx1"/>
                </a:solidFill>
              </a:rPr>
              <a:t>Use materials and techniques with control</a:t>
            </a:r>
          </a:p>
          <a:p>
            <a:r>
              <a:rPr lang="en-GB" sz="1000" b="1" dirty="0" smtClean="0">
                <a:solidFill>
                  <a:schemeClr val="tx1"/>
                </a:solidFill>
              </a:rPr>
              <a:t>Review and explore some ideas for development of work.</a:t>
            </a:r>
          </a:p>
          <a:p>
            <a:r>
              <a:rPr lang="en-GB" sz="1000" b="1" u="sng" dirty="0" smtClean="0">
                <a:solidFill>
                  <a:schemeClr val="tx1"/>
                </a:solidFill>
              </a:rPr>
              <a:t>Record (AO3)</a:t>
            </a:r>
          </a:p>
          <a:p>
            <a:r>
              <a:rPr lang="en-GB" sz="1000" b="1" dirty="0" smtClean="0">
                <a:solidFill>
                  <a:schemeClr val="tx1"/>
                </a:solidFill>
              </a:rPr>
              <a:t>Produce observations.</a:t>
            </a:r>
          </a:p>
          <a:p>
            <a:r>
              <a:rPr lang="en-GB" sz="1000" b="1" dirty="0" smtClean="0">
                <a:solidFill>
                  <a:schemeClr val="tx1"/>
                </a:solidFill>
              </a:rPr>
              <a:t>Attempt to draw with light line. </a:t>
            </a:r>
          </a:p>
          <a:p>
            <a:r>
              <a:rPr lang="en-GB" sz="1000" b="1" dirty="0" smtClean="0">
                <a:solidFill>
                  <a:schemeClr val="tx1"/>
                </a:solidFill>
              </a:rPr>
              <a:t>Include some smaller details in your observations.</a:t>
            </a:r>
          </a:p>
          <a:p>
            <a:r>
              <a:rPr lang="en-GB" sz="1000" b="1" dirty="0" smtClean="0">
                <a:solidFill>
                  <a:schemeClr val="tx1"/>
                </a:solidFill>
              </a:rPr>
              <a:t>Apply and blend a range of tone.</a:t>
            </a:r>
            <a:endParaRPr lang="en-GB" sz="1000" b="1" dirty="0">
              <a:solidFill>
                <a:schemeClr val="tx1"/>
              </a:solidFill>
            </a:endParaRPr>
          </a:p>
          <a:p>
            <a:r>
              <a:rPr lang="en-GB" sz="1000" b="1" dirty="0" smtClean="0">
                <a:solidFill>
                  <a:schemeClr val="tx1"/>
                </a:solidFill>
              </a:rPr>
              <a:t>Record from primary and secondary resources. </a:t>
            </a:r>
          </a:p>
        </p:txBody>
      </p:sp>
    </p:spTree>
    <p:extLst>
      <p:ext uri="{BB962C8B-B14F-4D97-AF65-F5344CB8AC3E}">
        <p14:creationId xmlns:p14="http://schemas.microsoft.com/office/powerpoint/2010/main" val="1295701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7" y="413583"/>
            <a:ext cx="6187563" cy="280311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08961" y="1771274"/>
            <a:ext cx="3437929" cy="646331"/>
          </a:xfrm>
          <a:prstGeom prst="rect">
            <a:avLst/>
          </a:prstGeom>
          <a:noFill/>
        </p:spPr>
        <p:txBody>
          <a:bodyPr wrap="none" rtlCol="0">
            <a:spAutoFit/>
          </a:bodyPr>
          <a:lstStyle/>
          <a:p>
            <a:r>
              <a:rPr lang="en-GB" sz="3600" b="1" u="sng" dirty="0" smtClean="0"/>
              <a:t>YEAR 7 – Block 3 </a:t>
            </a:r>
            <a:endParaRPr lang="en-GB" sz="3600" b="1" u="sng" dirty="0"/>
          </a:p>
        </p:txBody>
      </p:sp>
      <p:sp>
        <p:nvSpPr>
          <p:cNvPr id="7" name="TextBox 6"/>
          <p:cNvSpPr txBox="1"/>
          <p:nvPr/>
        </p:nvSpPr>
        <p:spPr>
          <a:xfrm>
            <a:off x="2045603" y="2570371"/>
            <a:ext cx="3147144" cy="646331"/>
          </a:xfrm>
          <a:prstGeom prst="rect">
            <a:avLst/>
          </a:prstGeom>
          <a:noFill/>
        </p:spPr>
        <p:txBody>
          <a:bodyPr wrap="none" rtlCol="0">
            <a:spAutoFit/>
          </a:bodyPr>
          <a:lstStyle/>
          <a:p>
            <a:r>
              <a:rPr lang="en-GB" sz="3600" dirty="0" smtClean="0">
                <a:solidFill>
                  <a:srgbClr val="FF0000"/>
                </a:solidFill>
              </a:rPr>
              <a:t>Subject: Drama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289949" y="3379222"/>
            <a:ext cx="6235393" cy="369332"/>
          </a:xfrm>
          <a:prstGeom prst="rect">
            <a:avLst/>
          </a:prstGeom>
          <a:noFill/>
          <a:ln w="12700">
            <a:solidFill>
              <a:schemeClr val="tx1"/>
            </a:solidFill>
          </a:ln>
        </p:spPr>
        <p:txBody>
          <a:bodyPr wrap="square" rtlCol="0">
            <a:spAutoFit/>
          </a:bodyPr>
          <a:lstStyle/>
          <a:p>
            <a:r>
              <a:rPr lang="en-GB" dirty="0" smtClean="0"/>
              <a:t>Length of exam: 1hr (Practical) 30 mins (Written) </a:t>
            </a:r>
            <a:endParaRPr lang="en-GB" dirty="0"/>
          </a:p>
        </p:txBody>
      </p:sp>
      <p:sp>
        <p:nvSpPr>
          <p:cNvPr id="11" name="TextBox 10"/>
          <p:cNvSpPr txBox="1"/>
          <p:nvPr/>
        </p:nvSpPr>
        <p:spPr>
          <a:xfrm>
            <a:off x="289322" y="3847676"/>
            <a:ext cx="6236019" cy="861774"/>
          </a:xfrm>
          <a:prstGeom prst="rect">
            <a:avLst/>
          </a:prstGeom>
          <a:noFill/>
          <a:ln w="12700">
            <a:solidFill>
              <a:schemeClr val="tx1"/>
            </a:solidFill>
          </a:ln>
        </p:spPr>
        <p:txBody>
          <a:bodyPr wrap="square" rtlCol="0">
            <a:spAutoFit/>
          </a:bodyPr>
          <a:lstStyle/>
          <a:p>
            <a:r>
              <a:rPr lang="en-GB" sz="1400" b="1" dirty="0" smtClean="0"/>
              <a:t>Topics: </a:t>
            </a:r>
          </a:p>
          <a:p>
            <a:pPr marL="171450" indent="-171450">
              <a:buFont typeface="Arial" panose="020B0604020202020204" pitchFamily="34" charset="0"/>
              <a:buChar char="•"/>
            </a:pPr>
            <a:r>
              <a:rPr lang="en-GB" sz="1200" dirty="0" smtClean="0"/>
              <a:t>Musical Theatre </a:t>
            </a:r>
          </a:p>
          <a:p>
            <a:pPr marL="171450" indent="-171450">
              <a:buFont typeface="Arial" panose="020B0604020202020204" pitchFamily="34" charset="0"/>
              <a:buChar char="•"/>
            </a:pPr>
            <a:r>
              <a:rPr lang="en-GB" sz="1200" dirty="0" smtClean="0"/>
              <a:t>Acting skills used in Musical Theatre</a:t>
            </a:r>
          </a:p>
          <a:p>
            <a:pPr marL="171450" indent="-171450">
              <a:buFont typeface="Arial" panose="020B0604020202020204" pitchFamily="34" charset="0"/>
              <a:buChar char="•"/>
            </a:pPr>
            <a:r>
              <a:rPr lang="en-GB" sz="1200" dirty="0" smtClean="0"/>
              <a:t>Characterisation Techniques and Drama Strategies</a:t>
            </a:r>
          </a:p>
        </p:txBody>
      </p:sp>
      <p:sp>
        <p:nvSpPr>
          <p:cNvPr id="12" name="TextBox 11"/>
          <p:cNvSpPr txBox="1"/>
          <p:nvPr/>
        </p:nvSpPr>
        <p:spPr>
          <a:xfrm>
            <a:off x="289323" y="4788023"/>
            <a:ext cx="6236018" cy="1600438"/>
          </a:xfrm>
          <a:prstGeom prst="rect">
            <a:avLst/>
          </a:prstGeom>
          <a:noFill/>
          <a:ln w="12700">
            <a:solidFill>
              <a:schemeClr val="tx1"/>
            </a:solidFill>
          </a:ln>
        </p:spPr>
        <p:txBody>
          <a:bodyPr wrap="square" rtlCol="0">
            <a:spAutoFit/>
          </a:bodyPr>
          <a:lstStyle/>
          <a:p>
            <a:r>
              <a:rPr lang="en-GB" sz="1400" b="1" dirty="0" smtClean="0"/>
              <a:t>Equipment Required:</a:t>
            </a:r>
          </a:p>
          <a:p>
            <a:pPr algn="ctr"/>
            <a:endParaRPr lang="en-GB" sz="1200" b="1" u="sng" dirty="0"/>
          </a:p>
          <a:p>
            <a:pPr algn="ctr"/>
            <a:endParaRPr lang="en-GB" sz="1200" b="1" u="sng" dirty="0" smtClean="0"/>
          </a:p>
          <a:p>
            <a:pPr algn="ctr"/>
            <a:endParaRPr lang="en-GB" sz="1200" b="1" u="sng" dirty="0"/>
          </a:p>
          <a:p>
            <a:pPr algn="ctr"/>
            <a:endParaRPr lang="en-GB" sz="1200" b="1" u="sng" dirty="0" smtClean="0"/>
          </a:p>
          <a:p>
            <a:pPr algn="ctr"/>
            <a:endParaRPr lang="en-GB" sz="1200" b="1" u="sng" dirty="0"/>
          </a:p>
          <a:p>
            <a:pPr algn="ctr"/>
            <a:endParaRPr lang="en-GB" sz="1200" b="1" u="sng" dirty="0" smtClean="0"/>
          </a:p>
          <a:p>
            <a:pPr algn="ctr"/>
            <a:endParaRPr lang="en-GB" sz="1200" b="1" u="sng" dirty="0" smtClean="0"/>
          </a:p>
        </p:txBody>
      </p:sp>
      <p:sp>
        <p:nvSpPr>
          <p:cNvPr id="13" name="TextBox 12"/>
          <p:cNvSpPr txBox="1"/>
          <p:nvPr/>
        </p:nvSpPr>
        <p:spPr>
          <a:xfrm>
            <a:off x="278374" y="6444208"/>
            <a:ext cx="6257913" cy="1600438"/>
          </a:xfrm>
          <a:prstGeom prst="rect">
            <a:avLst/>
          </a:prstGeom>
          <a:noFill/>
          <a:ln w="12700">
            <a:solidFill>
              <a:schemeClr val="tx1"/>
            </a:solidFill>
          </a:ln>
        </p:spPr>
        <p:txBody>
          <a:bodyPr wrap="square" rtlCol="0">
            <a:spAutoFit/>
          </a:bodyPr>
          <a:lstStyle/>
          <a:p>
            <a:r>
              <a:rPr lang="en-GB" sz="1400" b="1" dirty="0" smtClean="0"/>
              <a:t>Skills Assessed:</a:t>
            </a:r>
          </a:p>
          <a:p>
            <a:pPr marL="628650" lvl="1" indent="-171450">
              <a:buFont typeface="Arial" panose="020B0604020202020204" pitchFamily="34" charset="0"/>
              <a:buChar char="•"/>
            </a:pPr>
            <a:r>
              <a:rPr lang="en-GB" sz="1200" dirty="0" smtClean="0"/>
              <a:t>Body language</a:t>
            </a:r>
          </a:p>
          <a:p>
            <a:pPr marL="628650" lvl="1" indent="-171450">
              <a:buFont typeface="Arial" panose="020B0604020202020204" pitchFamily="34" charset="0"/>
              <a:buChar char="•"/>
            </a:pPr>
            <a:r>
              <a:rPr lang="en-GB" sz="1200" dirty="0" smtClean="0"/>
              <a:t>Facial expressions</a:t>
            </a:r>
          </a:p>
          <a:p>
            <a:pPr marL="628650" lvl="1" indent="-171450">
              <a:buFont typeface="Arial" panose="020B0604020202020204" pitchFamily="34" charset="0"/>
              <a:buChar char="•"/>
            </a:pPr>
            <a:r>
              <a:rPr lang="en-GB" sz="1200" dirty="0" smtClean="0"/>
              <a:t>Use of voice (volume, pitch, tone, tempo, volume, clarity)</a:t>
            </a:r>
          </a:p>
          <a:p>
            <a:pPr marL="628650" lvl="1" indent="-171450">
              <a:buFont typeface="Arial" panose="020B0604020202020204" pitchFamily="34" charset="0"/>
              <a:buChar char="•"/>
            </a:pPr>
            <a:r>
              <a:rPr lang="en-GB" sz="1200" dirty="0" smtClean="0"/>
              <a:t>Clear status shown through levels</a:t>
            </a:r>
          </a:p>
          <a:p>
            <a:pPr marL="628650" lvl="1" indent="-171450">
              <a:buFont typeface="Arial" panose="020B0604020202020204" pitchFamily="34" charset="0"/>
              <a:buChar char="•"/>
            </a:pPr>
            <a:r>
              <a:rPr lang="en-GB" sz="1200" dirty="0" smtClean="0"/>
              <a:t>Line learning </a:t>
            </a:r>
          </a:p>
          <a:p>
            <a:pPr marL="628650" lvl="1" indent="-171450">
              <a:buFont typeface="Arial" panose="020B0604020202020204" pitchFamily="34" charset="0"/>
              <a:buChar char="•"/>
            </a:pPr>
            <a:r>
              <a:rPr lang="en-GB" sz="1200" dirty="0" smtClean="0"/>
              <a:t>Contribution of ideas</a:t>
            </a:r>
          </a:p>
          <a:p>
            <a:pPr marL="628650" lvl="1" indent="-171450">
              <a:buFont typeface="Arial" panose="020B0604020202020204" pitchFamily="34" charset="0"/>
              <a:buChar char="•"/>
            </a:pPr>
            <a:r>
              <a:rPr lang="en-GB" sz="1200" dirty="0" smtClean="0"/>
              <a:t>Working as a team</a:t>
            </a:r>
          </a:p>
        </p:txBody>
      </p:sp>
      <p:sp>
        <p:nvSpPr>
          <p:cNvPr id="14" name="TextBox 13"/>
          <p:cNvSpPr txBox="1"/>
          <p:nvPr/>
        </p:nvSpPr>
        <p:spPr>
          <a:xfrm>
            <a:off x="278374" y="8157017"/>
            <a:ext cx="6257912" cy="861774"/>
          </a:xfrm>
          <a:prstGeom prst="rect">
            <a:avLst/>
          </a:prstGeom>
          <a:noFill/>
          <a:ln w="12700">
            <a:solidFill>
              <a:schemeClr val="tx1"/>
            </a:solidFill>
          </a:ln>
        </p:spPr>
        <p:txBody>
          <a:bodyPr wrap="square" rtlCol="0">
            <a:spAutoFit/>
          </a:bodyPr>
          <a:lstStyle/>
          <a:p>
            <a:r>
              <a:rPr lang="en-GB" sz="1400" b="1" dirty="0" smtClean="0"/>
              <a:t>Useful Websites/sources of information</a:t>
            </a:r>
            <a:r>
              <a:rPr lang="en-GB" sz="1200" b="1" dirty="0" smtClean="0"/>
              <a:t>:</a:t>
            </a:r>
          </a:p>
          <a:p>
            <a:pPr marL="171450" indent="-171450">
              <a:buFont typeface="Arial" panose="020B0604020202020204" pitchFamily="34" charset="0"/>
              <a:buChar char="•"/>
            </a:pPr>
            <a:r>
              <a:rPr lang="en-GB" sz="1200" dirty="0" smtClean="0"/>
              <a:t>YouTube: Matilda clips</a:t>
            </a:r>
          </a:p>
          <a:p>
            <a:pPr marL="171450" indent="-171450">
              <a:buFont typeface="Arial" panose="020B0604020202020204" pitchFamily="34" charset="0"/>
              <a:buChar char="•"/>
            </a:pPr>
            <a:r>
              <a:rPr lang="en-GB" sz="1200" dirty="0" smtClean="0"/>
              <a:t>The supporting revision sheet given to your child in week 4. This needs to be signed once you have seen them revising the information in preparation for this knowledge test. </a:t>
            </a:r>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
        <p:nvSpPr>
          <p:cNvPr id="3" name="TextBox 2"/>
          <p:cNvSpPr txBox="1"/>
          <p:nvPr/>
        </p:nvSpPr>
        <p:spPr>
          <a:xfrm>
            <a:off x="267430" y="5100731"/>
            <a:ext cx="3128955" cy="1231106"/>
          </a:xfrm>
          <a:prstGeom prst="rect">
            <a:avLst/>
          </a:prstGeom>
          <a:noFill/>
        </p:spPr>
        <p:txBody>
          <a:bodyPr wrap="square" rtlCol="0">
            <a:spAutoFit/>
          </a:bodyPr>
          <a:lstStyle/>
          <a:p>
            <a:pPr algn="ctr"/>
            <a:r>
              <a:rPr lang="en-GB" sz="1400" b="1" dirty="0"/>
              <a:t>Practical </a:t>
            </a:r>
            <a:r>
              <a:rPr lang="en-GB" sz="1400" b="1" dirty="0" smtClean="0"/>
              <a:t>Assessment  - Lesson 4</a:t>
            </a:r>
            <a:endParaRPr lang="en-GB" sz="1400" b="1" dirty="0"/>
          </a:p>
          <a:p>
            <a:r>
              <a:rPr lang="en-GB" sz="1200" dirty="0" smtClean="0"/>
              <a:t>Each student is to perform a piece of scripted drama and will take on the role of one of the main characters in Matilda. </a:t>
            </a:r>
            <a:r>
              <a:rPr lang="en-GB" sz="1200" i="1" dirty="0" smtClean="0"/>
              <a:t>(Matilda, Mr Wormwood, Mrs Wormwood, Miss Honey or Miss </a:t>
            </a:r>
            <a:r>
              <a:rPr lang="en-GB" sz="1200" i="1" dirty="0" err="1" smtClean="0"/>
              <a:t>Trunchbull</a:t>
            </a:r>
            <a:r>
              <a:rPr lang="en-GB" sz="1200" i="1" dirty="0" smtClean="0"/>
              <a:t>) </a:t>
            </a:r>
          </a:p>
        </p:txBody>
      </p:sp>
      <p:sp>
        <p:nvSpPr>
          <p:cNvPr id="15" name="TextBox 14"/>
          <p:cNvSpPr txBox="1"/>
          <p:nvPr/>
        </p:nvSpPr>
        <p:spPr>
          <a:xfrm>
            <a:off x="3645023" y="5100731"/>
            <a:ext cx="2880317" cy="1046440"/>
          </a:xfrm>
          <a:prstGeom prst="rect">
            <a:avLst/>
          </a:prstGeom>
          <a:noFill/>
        </p:spPr>
        <p:txBody>
          <a:bodyPr wrap="square" rtlCol="0">
            <a:spAutoFit/>
          </a:bodyPr>
          <a:lstStyle/>
          <a:p>
            <a:pPr algn="ctr"/>
            <a:r>
              <a:rPr lang="en-GB" sz="1400" b="1" dirty="0" smtClean="0"/>
              <a:t>Written Assessment – Lesson 5</a:t>
            </a:r>
          </a:p>
          <a:p>
            <a:r>
              <a:rPr lang="en-GB" sz="1200" dirty="0" smtClean="0"/>
              <a:t>Each student is to complete a written knowledge test. </a:t>
            </a:r>
          </a:p>
          <a:p>
            <a:pPr marL="171450" indent="-171450">
              <a:buFont typeface="Wingdings" panose="05000000000000000000" pitchFamily="2" charset="2"/>
              <a:buChar char="ü"/>
            </a:pPr>
            <a:r>
              <a:rPr lang="en-GB" sz="1200" dirty="0" smtClean="0"/>
              <a:t>Blue/Black Pen</a:t>
            </a:r>
          </a:p>
          <a:p>
            <a:pPr marL="171450" indent="-171450">
              <a:buFont typeface="Wingdings" panose="05000000000000000000" pitchFamily="2" charset="2"/>
              <a:buChar char="ü"/>
            </a:pPr>
            <a:r>
              <a:rPr lang="en-GB" sz="1200" dirty="0" smtClean="0"/>
              <a:t>(if possible) Green pen to peer mark </a:t>
            </a:r>
            <a:endParaRPr lang="en-GB" sz="1200" dirty="0"/>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4744800" y="539552"/>
            <a:ext cx="1780540" cy="1099146"/>
          </a:xfrm>
          <a:prstGeom prst="rect">
            <a:avLst/>
          </a:prstGeom>
          <a:noFill/>
        </p:spPr>
      </p:pic>
    </p:spTree>
    <p:extLst>
      <p:ext uri="{BB962C8B-B14F-4D97-AF65-F5344CB8AC3E}">
        <p14:creationId xmlns:p14="http://schemas.microsoft.com/office/powerpoint/2010/main" val="297198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762823"/>
            <a:ext cx="1522340" cy="646331"/>
          </a:xfrm>
          <a:prstGeom prst="rect">
            <a:avLst/>
          </a:prstGeom>
          <a:noFill/>
        </p:spPr>
        <p:txBody>
          <a:bodyPr wrap="none" rtlCol="0">
            <a:spAutoFit/>
          </a:bodyPr>
          <a:lstStyle/>
          <a:p>
            <a:r>
              <a:rPr lang="en-GB" sz="3600" b="1" u="sng" dirty="0" smtClean="0"/>
              <a:t>YEAR 7</a:t>
            </a:r>
            <a:endParaRPr lang="en-GB" sz="3600" b="1" u="sng" dirty="0"/>
          </a:p>
        </p:txBody>
      </p:sp>
      <p:sp>
        <p:nvSpPr>
          <p:cNvPr id="7" name="TextBox 6"/>
          <p:cNvSpPr txBox="1"/>
          <p:nvPr/>
        </p:nvSpPr>
        <p:spPr>
          <a:xfrm>
            <a:off x="1988840" y="2570369"/>
            <a:ext cx="3414717" cy="646331"/>
          </a:xfrm>
          <a:prstGeom prst="rect">
            <a:avLst/>
          </a:prstGeom>
          <a:noFill/>
        </p:spPr>
        <p:txBody>
          <a:bodyPr wrap="none" rtlCol="0">
            <a:spAutoFit/>
          </a:bodyPr>
          <a:lstStyle/>
          <a:p>
            <a:r>
              <a:rPr lang="en-GB" sz="3600" dirty="0" smtClean="0">
                <a:solidFill>
                  <a:srgbClr val="FF0000"/>
                </a:solidFill>
              </a:rPr>
              <a:t>Subject : Science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347864"/>
            <a:ext cx="5976664" cy="369332"/>
          </a:xfrm>
          <a:prstGeom prst="rect">
            <a:avLst/>
          </a:prstGeom>
          <a:noFill/>
          <a:ln w="12700">
            <a:solidFill>
              <a:schemeClr val="tx1"/>
            </a:solidFill>
          </a:ln>
        </p:spPr>
        <p:txBody>
          <a:bodyPr wrap="square" rtlCol="0">
            <a:spAutoFit/>
          </a:bodyPr>
          <a:lstStyle/>
          <a:p>
            <a:r>
              <a:rPr lang="en-GB" dirty="0" smtClean="0"/>
              <a:t>Length of exam: 45 minutes </a:t>
            </a:r>
            <a:endParaRPr lang="en-GB" dirty="0"/>
          </a:p>
        </p:txBody>
      </p:sp>
      <p:sp>
        <p:nvSpPr>
          <p:cNvPr id="11" name="TextBox 10"/>
          <p:cNvSpPr txBox="1"/>
          <p:nvPr/>
        </p:nvSpPr>
        <p:spPr>
          <a:xfrm>
            <a:off x="404664" y="3847676"/>
            <a:ext cx="5976664" cy="1200329"/>
          </a:xfrm>
          <a:prstGeom prst="rect">
            <a:avLst/>
          </a:prstGeom>
          <a:noFill/>
          <a:ln w="12700">
            <a:solidFill>
              <a:schemeClr val="tx1"/>
            </a:solidFill>
          </a:ln>
        </p:spPr>
        <p:txBody>
          <a:bodyPr wrap="square" rtlCol="0">
            <a:spAutoFit/>
          </a:bodyPr>
          <a:lstStyle/>
          <a:p>
            <a:r>
              <a:rPr lang="en-GB" sz="1200" b="1" dirty="0" smtClean="0"/>
              <a:t>Topics:</a:t>
            </a:r>
          </a:p>
          <a:p>
            <a:endParaRPr lang="en-GB" sz="1200" dirty="0"/>
          </a:p>
          <a:p>
            <a:r>
              <a:rPr lang="en-GB" sz="1200" dirty="0" smtClean="0"/>
              <a:t>Interdependence- food chains, food webs, effects of changes on population numbers, </a:t>
            </a:r>
          </a:p>
          <a:p>
            <a:r>
              <a:rPr lang="en-GB" sz="1200" dirty="0" smtClean="0"/>
              <a:t>Sound- Structure of the ear, analysing data on sound levels and wave patterns</a:t>
            </a:r>
          </a:p>
          <a:p>
            <a:endParaRPr lang="en-GB" sz="1200" dirty="0"/>
          </a:p>
          <a:p>
            <a:endParaRPr lang="en-GB" sz="1200" dirty="0"/>
          </a:p>
        </p:txBody>
      </p:sp>
      <p:sp>
        <p:nvSpPr>
          <p:cNvPr id="12" name="TextBox 11"/>
          <p:cNvSpPr txBox="1"/>
          <p:nvPr/>
        </p:nvSpPr>
        <p:spPr>
          <a:xfrm>
            <a:off x="412475" y="4860032"/>
            <a:ext cx="5976664" cy="1015663"/>
          </a:xfrm>
          <a:prstGeom prst="rect">
            <a:avLst/>
          </a:prstGeom>
          <a:noFill/>
          <a:ln w="12700">
            <a:solidFill>
              <a:schemeClr val="tx1"/>
            </a:solidFill>
          </a:ln>
        </p:spPr>
        <p:txBody>
          <a:bodyPr wrap="square" rtlCol="0">
            <a:spAutoFit/>
          </a:bodyPr>
          <a:lstStyle/>
          <a:p>
            <a:r>
              <a:rPr lang="en-GB" sz="1200" b="1" dirty="0" smtClean="0"/>
              <a:t>Equipment Required:</a:t>
            </a:r>
          </a:p>
          <a:p>
            <a:endParaRPr lang="en-GB" sz="1200" dirty="0"/>
          </a:p>
          <a:p>
            <a:r>
              <a:rPr lang="en-GB" sz="1200" dirty="0" smtClean="0"/>
              <a:t>Pen, pencil, ruler, rubber, highlighter, calculator</a:t>
            </a:r>
          </a:p>
          <a:p>
            <a:endParaRPr lang="en-GB" sz="1200" dirty="0"/>
          </a:p>
          <a:p>
            <a:endParaRPr lang="en-GB" sz="1200" dirty="0"/>
          </a:p>
        </p:txBody>
      </p:sp>
      <p:sp>
        <p:nvSpPr>
          <p:cNvPr id="13" name="TextBox 12"/>
          <p:cNvSpPr txBox="1"/>
          <p:nvPr/>
        </p:nvSpPr>
        <p:spPr>
          <a:xfrm>
            <a:off x="419334" y="5868144"/>
            <a:ext cx="5976664" cy="2308324"/>
          </a:xfrm>
          <a:prstGeom prst="rect">
            <a:avLst/>
          </a:prstGeom>
          <a:noFill/>
          <a:ln w="12700">
            <a:solidFill>
              <a:schemeClr val="tx1"/>
            </a:solidFill>
          </a:ln>
        </p:spPr>
        <p:txBody>
          <a:bodyPr wrap="square" rtlCol="0">
            <a:spAutoFit/>
          </a:bodyPr>
          <a:lstStyle/>
          <a:p>
            <a:r>
              <a:rPr lang="en-GB" sz="1200" b="1" dirty="0" smtClean="0"/>
              <a:t>Skills Assessed:</a:t>
            </a:r>
          </a:p>
          <a:p>
            <a:r>
              <a:rPr lang="en-GB" sz="1200" b="1" dirty="0" smtClean="0"/>
              <a:t>Knowledge of key words</a:t>
            </a:r>
          </a:p>
          <a:p>
            <a:r>
              <a:rPr lang="en-GB" sz="1200" b="1" dirty="0" smtClean="0"/>
              <a:t>Literacy</a:t>
            </a:r>
          </a:p>
          <a:p>
            <a:r>
              <a:rPr lang="en-GB" sz="1200" b="1" dirty="0" smtClean="0"/>
              <a:t>Numeracy</a:t>
            </a:r>
          </a:p>
          <a:p>
            <a:r>
              <a:rPr lang="en-GB" sz="1200" b="1" dirty="0" smtClean="0"/>
              <a:t>Analysing graphs, data in tables</a:t>
            </a:r>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p:txBody>
      </p:sp>
      <p:sp>
        <p:nvSpPr>
          <p:cNvPr id="14" name="TextBox 13"/>
          <p:cNvSpPr txBox="1"/>
          <p:nvPr/>
        </p:nvSpPr>
        <p:spPr>
          <a:xfrm>
            <a:off x="419334" y="7483142"/>
            <a:ext cx="5976664" cy="1292662"/>
          </a:xfrm>
          <a:prstGeom prst="rect">
            <a:avLst/>
          </a:prstGeom>
          <a:noFill/>
          <a:ln w="12700">
            <a:solidFill>
              <a:schemeClr val="tx1"/>
            </a:solidFill>
          </a:ln>
        </p:spPr>
        <p:txBody>
          <a:bodyPr wrap="square" rtlCol="0">
            <a:spAutoFit/>
          </a:bodyPr>
          <a:lstStyle/>
          <a:p>
            <a:r>
              <a:rPr lang="en-GB" sz="1200" b="1" dirty="0" smtClean="0"/>
              <a:t>Useful Websites/sources of information:</a:t>
            </a:r>
          </a:p>
          <a:p>
            <a:r>
              <a:rPr lang="en-GB" sz="1200" b="1" dirty="0" smtClean="0"/>
              <a:t>Your class book</a:t>
            </a:r>
          </a:p>
          <a:p>
            <a:r>
              <a:rPr lang="en-GB" dirty="0" smtClean="0">
                <a:hlinkClick r:id="rId3"/>
              </a:rPr>
              <a:t>https</a:t>
            </a:r>
            <a:r>
              <a:rPr lang="en-GB" dirty="0">
                <a:hlinkClick r:id="rId3"/>
              </a:rPr>
              <a:t>://</a:t>
            </a:r>
            <a:r>
              <a:rPr lang="en-GB" dirty="0" smtClean="0">
                <a:hlinkClick r:id="rId3"/>
              </a:rPr>
              <a:t>www.bbc.com/education/levels/z4kw2hv</a:t>
            </a:r>
            <a:endParaRPr lang="en-GB" dirty="0" smtClean="0"/>
          </a:p>
          <a:p>
            <a:endParaRPr lang="en-GB" dirty="0" smtClean="0"/>
          </a:p>
          <a:p>
            <a:endParaRPr lang="en-GB" dirty="0" smtClean="0"/>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1808852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762823"/>
            <a:ext cx="1522340" cy="646331"/>
          </a:xfrm>
          <a:prstGeom prst="rect">
            <a:avLst/>
          </a:prstGeom>
          <a:noFill/>
        </p:spPr>
        <p:txBody>
          <a:bodyPr wrap="none" rtlCol="0">
            <a:spAutoFit/>
          </a:bodyPr>
          <a:lstStyle/>
          <a:p>
            <a:r>
              <a:rPr lang="en-GB" sz="3600" b="1" u="sng" dirty="0" smtClean="0">
                <a:solidFill>
                  <a:prstClr val="black"/>
                </a:solidFill>
              </a:rPr>
              <a:t>YEAR </a:t>
            </a:r>
            <a:r>
              <a:rPr lang="en-GB" sz="3600" b="1" u="sng" dirty="0">
                <a:solidFill>
                  <a:prstClr val="black"/>
                </a:solidFill>
              </a:rPr>
              <a:t>7</a:t>
            </a:r>
          </a:p>
        </p:txBody>
      </p:sp>
      <p:sp>
        <p:nvSpPr>
          <p:cNvPr id="7" name="TextBox 6"/>
          <p:cNvSpPr txBox="1"/>
          <p:nvPr/>
        </p:nvSpPr>
        <p:spPr>
          <a:xfrm>
            <a:off x="1019370" y="2570371"/>
            <a:ext cx="4946739" cy="646331"/>
          </a:xfrm>
          <a:prstGeom prst="rect">
            <a:avLst/>
          </a:prstGeom>
          <a:noFill/>
        </p:spPr>
        <p:txBody>
          <a:bodyPr wrap="none" rtlCol="0">
            <a:spAutoFit/>
          </a:bodyPr>
          <a:lstStyle/>
          <a:p>
            <a:r>
              <a:rPr lang="en-GB" sz="3600" dirty="0" smtClean="0">
                <a:solidFill>
                  <a:srgbClr val="FF0000"/>
                </a:solidFill>
              </a:rPr>
              <a:t>Subject: Social Education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solidFill>
                <a:prstClr val="black"/>
              </a:solidFill>
            </a:endParaRPr>
          </a:p>
        </p:txBody>
      </p:sp>
      <p:sp>
        <p:nvSpPr>
          <p:cNvPr id="10" name="TextBox 9"/>
          <p:cNvSpPr txBox="1"/>
          <p:nvPr/>
        </p:nvSpPr>
        <p:spPr>
          <a:xfrm>
            <a:off x="419334" y="3380761"/>
            <a:ext cx="5976664" cy="369332"/>
          </a:xfrm>
          <a:prstGeom prst="rect">
            <a:avLst/>
          </a:prstGeom>
          <a:noFill/>
          <a:ln w="12700">
            <a:solidFill>
              <a:schemeClr val="tx1"/>
            </a:solidFill>
          </a:ln>
        </p:spPr>
        <p:txBody>
          <a:bodyPr wrap="square" rtlCol="0">
            <a:spAutoFit/>
          </a:bodyPr>
          <a:lstStyle/>
          <a:p>
            <a:r>
              <a:rPr lang="en-GB" dirty="0"/>
              <a:t>Length of exam: 60 minutes </a:t>
            </a:r>
          </a:p>
        </p:txBody>
      </p:sp>
      <p:sp>
        <p:nvSpPr>
          <p:cNvPr id="11" name="TextBox 10"/>
          <p:cNvSpPr txBox="1"/>
          <p:nvPr/>
        </p:nvSpPr>
        <p:spPr>
          <a:xfrm>
            <a:off x="404664" y="3847676"/>
            <a:ext cx="5976664" cy="1200329"/>
          </a:xfrm>
          <a:prstGeom prst="rect">
            <a:avLst/>
          </a:prstGeom>
          <a:noFill/>
          <a:ln w="12700">
            <a:solidFill>
              <a:schemeClr val="tx1"/>
            </a:solidFill>
          </a:ln>
        </p:spPr>
        <p:txBody>
          <a:bodyPr wrap="square" rtlCol="0">
            <a:spAutoFit/>
          </a:bodyPr>
          <a:lstStyle/>
          <a:p>
            <a:r>
              <a:rPr lang="en-GB" sz="1200" b="1" dirty="0" smtClean="0">
                <a:solidFill>
                  <a:prstClr val="black"/>
                </a:solidFill>
              </a:rPr>
              <a:t>Topics:</a:t>
            </a:r>
          </a:p>
          <a:p>
            <a:pPr marL="171450" indent="-171450">
              <a:buFont typeface="Arial" panose="020B0604020202020204" pitchFamily="34" charset="0"/>
              <a:buChar char="•"/>
            </a:pPr>
            <a:r>
              <a:rPr lang="en-GB" sz="1200" dirty="0" smtClean="0">
                <a:solidFill>
                  <a:prstClr val="black"/>
                </a:solidFill>
              </a:rPr>
              <a:t>Religious Studies</a:t>
            </a:r>
          </a:p>
          <a:p>
            <a:pPr marL="171450" indent="-171450">
              <a:buFont typeface="Arial" panose="020B0604020202020204" pitchFamily="34" charset="0"/>
              <a:buChar char="•"/>
            </a:pPr>
            <a:r>
              <a:rPr lang="en-GB" sz="1200" dirty="0" smtClean="0">
                <a:solidFill>
                  <a:prstClr val="black"/>
                </a:solidFill>
              </a:rPr>
              <a:t>Facts and Beliefs</a:t>
            </a:r>
          </a:p>
          <a:p>
            <a:pPr marL="171450" indent="-171450">
              <a:buFont typeface="Arial" panose="020B0604020202020204" pitchFamily="34" charset="0"/>
              <a:buChar char="•"/>
            </a:pPr>
            <a:r>
              <a:rPr lang="en-GB" sz="1200" dirty="0" smtClean="0">
                <a:solidFill>
                  <a:prstClr val="black"/>
                </a:solidFill>
              </a:rPr>
              <a:t>Origins and Founders</a:t>
            </a:r>
          </a:p>
          <a:p>
            <a:pPr marL="171450" indent="-171450">
              <a:buFont typeface="Arial" panose="020B0604020202020204" pitchFamily="34" charset="0"/>
              <a:buChar char="•"/>
            </a:pPr>
            <a:r>
              <a:rPr lang="en-GB" sz="1200" dirty="0" smtClean="0">
                <a:solidFill>
                  <a:prstClr val="black"/>
                </a:solidFill>
              </a:rPr>
              <a:t>Religious Leaders</a:t>
            </a:r>
          </a:p>
          <a:p>
            <a:pPr marL="171450" indent="-171450">
              <a:buFont typeface="Arial" panose="020B0604020202020204" pitchFamily="34" charset="0"/>
              <a:buChar char="•"/>
            </a:pPr>
            <a:r>
              <a:rPr lang="en-GB" sz="1200" dirty="0" smtClean="0">
                <a:solidFill>
                  <a:prstClr val="black"/>
                </a:solidFill>
              </a:rPr>
              <a:t>The Sixth Faiths</a:t>
            </a:r>
          </a:p>
        </p:txBody>
      </p:sp>
      <p:sp>
        <p:nvSpPr>
          <p:cNvPr id="12" name="TextBox 11"/>
          <p:cNvSpPr txBox="1"/>
          <p:nvPr/>
        </p:nvSpPr>
        <p:spPr>
          <a:xfrm>
            <a:off x="410621" y="5157799"/>
            <a:ext cx="5969805" cy="830997"/>
          </a:xfrm>
          <a:prstGeom prst="rect">
            <a:avLst/>
          </a:prstGeom>
          <a:noFill/>
          <a:ln w="12700">
            <a:solidFill>
              <a:schemeClr val="tx1"/>
            </a:solidFill>
          </a:ln>
        </p:spPr>
        <p:txBody>
          <a:bodyPr wrap="square" rtlCol="0">
            <a:spAutoFit/>
          </a:bodyPr>
          <a:lstStyle/>
          <a:p>
            <a:r>
              <a:rPr lang="en-GB" sz="1200" b="1" dirty="0"/>
              <a:t>Equipment Required:</a:t>
            </a:r>
          </a:p>
          <a:p>
            <a:pPr marL="171450" indent="-171450">
              <a:buFont typeface="Arial" panose="020B0604020202020204" pitchFamily="34" charset="0"/>
              <a:buChar char="•"/>
            </a:pPr>
            <a:r>
              <a:rPr lang="en-GB" sz="1200" dirty="0"/>
              <a:t>Pen </a:t>
            </a:r>
          </a:p>
          <a:p>
            <a:pPr marL="171450" indent="-171450">
              <a:buFont typeface="Arial" panose="020B0604020202020204" pitchFamily="34" charset="0"/>
              <a:buChar char="•"/>
            </a:pPr>
            <a:r>
              <a:rPr lang="en-GB" sz="1200" dirty="0"/>
              <a:t>Pencil </a:t>
            </a:r>
          </a:p>
          <a:p>
            <a:pPr marL="171450" indent="-171450">
              <a:buFont typeface="Arial" panose="020B0604020202020204" pitchFamily="34" charset="0"/>
              <a:buChar char="•"/>
            </a:pPr>
            <a:r>
              <a:rPr lang="en-GB" sz="1200" dirty="0"/>
              <a:t>Ruler </a:t>
            </a:r>
          </a:p>
        </p:txBody>
      </p:sp>
      <p:sp>
        <p:nvSpPr>
          <p:cNvPr id="13" name="TextBox 12"/>
          <p:cNvSpPr txBox="1"/>
          <p:nvPr/>
        </p:nvSpPr>
        <p:spPr>
          <a:xfrm>
            <a:off x="419334" y="6101454"/>
            <a:ext cx="5976664" cy="1015663"/>
          </a:xfrm>
          <a:prstGeom prst="rect">
            <a:avLst/>
          </a:prstGeom>
          <a:noFill/>
          <a:ln w="12700">
            <a:solidFill>
              <a:schemeClr val="tx1"/>
            </a:solidFill>
          </a:ln>
        </p:spPr>
        <p:txBody>
          <a:bodyPr wrap="square" rtlCol="0">
            <a:spAutoFit/>
          </a:bodyPr>
          <a:lstStyle/>
          <a:p>
            <a:r>
              <a:rPr lang="en-GB" sz="1200" b="1" dirty="0" smtClean="0">
                <a:solidFill>
                  <a:prstClr val="black"/>
                </a:solidFill>
              </a:rPr>
              <a:t>Skills Assessed:</a:t>
            </a:r>
          </a:p>
          <a:p>
            <a:pPr marL="171450" indent="-171450">
              <a:buFont typeface="Arial" panose="020B0604020202020204" pitchFamily="34" charset="0"/>
              <a:buChar char="•"/>
            </a:pPr>
            <a:r>
              <a:rPr lang="en-GB" sz="1200" dirty="0" smtClean="0">
                <a:solidFill>
                  <a:prstClr val="black"/>
                </a:solidFill>
              </a:rPr>
              <a:t>Key Vocabulary</a:t>
            </a:r>
          </a:p>
          <a:p>
            <a:pPr marL="171450" indent="-171450">
              <a:buFont typeface="Arial" panose="020B0604020202020204" pitchFamily="34" charset="0"/>
              <a:buChar char="•"/>
            </a:pPr>
            <a:r>
              <a:rPr lang="en-GB" sz="1200" dirty="0" smtClean="0">
                <a:solidFill>
                  <a:prstClr val="black"/>
                </a:solidFill>
              </a:rPr>
              <a:t>Writing at length </a:t>
            </a:r>
          </a:p>
          <a:p>
            <a:pPr marL="171450" indent="-171450">
              <a:buFont typeface="Arial" panose="020B0604020202020204" pitchFamily="34" charset="0"/>
              <a:buChar char="•"/>
            </a:pPr>
            <a:r>
              <a:rPr lang="en-GB" sz="1200" dirty="0" smtClean="0">
                <a:solidFill>
                  <a:prstClr val="black"/>
                </a:solidFill>
              </a:rPr>
              <a:t>Spelling, Punctuation and Grammar</a:t>
            </a:r>
          </a:p>
          <a:p>
            <a:pPr marL="171450" indent="-171450">
              <a:buFont typeface="Arial" panose="020B0604020202020204" pitchFamily="34" charset="0"/>
              <a:buChar char="•"/>
            </a:pPr>
            <a:r>
              <a:rPr lang="en-GB" sz="1200" dirty="0" smtClean="0">
                <a:solidFill>
                  <a:prstClr val="black"/>
                </a:solidFill>
              </a:rPr>
              <a:t>Literacy skills such as using paragraphs and dialogue.</a:t>
            </a:r>
          </a:p>
        </p:txBody>
      </p:sp>
      <p:sp>
        <p:nvSpPr>
          <p:cNvPr id="14" name="TextBox 13"/>
          <p:cNvSpPr txBox="1"/>
          <p:nvPr/>
        </p:nvSpPr>
        <p:spPr>
          <a:xfrm>
            <a:off x="419334" y="7238037"/>
            <a:ext cx="5976664" cy="646331"/>
          </a:xfrm>
          <a:prstGeom prst="rect">
            <a:avLst/>
          </a:prstGeom>
          <a:noFill/>
          <a:ln w="12700">
            <a:solidFill>
              <a:schemeClr val="tx1"/>
            </a:solidFill>
          </a:ln>
        </p:spPr>
        <p:txBody>
          <a:bodyPr wrap="square" rtlCol="0">
            <a:spAutoFit/>
          </a:bodyPr>
          <a:lstStyle/>
          <a:p>
            <a:r>
              <a:rPr lang="en-GB" sz="1200" b="1" dirty="0" smtClean="0">
                <a:solidFill>
                  <a:prstClr val="black"/>
                </a:solidFill>
              </a:rPr>
              <a:t>Useful Websites/sources of information:</a:t>
            </a:r>
          </a:p>
          <a:p>
            <a:r>
              <a:rPr lang="en-GB" sz="1200" b="1" dirty="0" smtClean="0">
                <a:hlinkClick r:id="rId3"/>
              </a:rPr>
              <a:t>www.primaryhomeworkhelp.co.uk/Religion.html</a:t>
            </a:r>
            <a:r>
              <a:rPr lang="en-GB" sz="1200" b="1" dirty="0" smtClean="0"/>
              <a:t> </a:t>
            </a:r>
          </a:p>
          <a:p>
            <a:r>
              <a:rPr lang="en-GB" sz="1200" b="1" dirty="0">
                <a:solidFill>
                  <a:prstClr val="black"/>
                </a:solidFill>
                <a:hlinkClick r:id="rId4"/>
              </a:rPr>
              <a:t>http://www.bbc.co.uk/religion/religions</a:t>
            </a:r>
            <a:r>
              <a:rPr lang="en-GB" sz="1200" b="1" dirty="0" smtClean="0">
                <a:solidFill>
                  <a:prstClr val="black"/>
                </a:solidFill>
                <a:hlinkClick r:id="rId4"/>
              </a:rPr>
              <a:t>/</a:t>
            </a:r>
            <a:r>
              <a:rPr lang="en-GB" sz="1200" b="1" dirty="0" smtClean="0">
                <a:solidFill>
                  <a:prstClr val="black"/>
                </a:solidFill>
              </a:rPr>
              <a:t> </a:t>
            </a:r>
          </a:p>
        </p:txBody>
      </p:sp>
      <p:sp>
        <p:nvSpPr>
          <p:cNvPr id="4" name="Title 1"/>
          <p:cNvSpPr>
            <a:spLocks noGrp="1"/>
          </p:cNvSpPr>
          <p:nvPr>
            <p:ph type="title"/>
          </p:nvPr>
        </p:nvSpPr>
        <p:spPr>
          <a:xfrm>
            <a:off x="4020704" y="53955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495499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762823"/>
            <a:ext cx="1626536" cy="646331"/>
          </a:xfrm>
          <a:prstGeom prst="rect">
            <a:avLst/>
          </a:prstGeom>
          <a:noFill/>
        </p:spPr>
        <p:txBody>
          <a:bodyPr wrap="none" rtlCol="0">
            <a:spAutoFit/>
          </a:bodyPr>
          <a:lstStyle/>
          <a:p>
            <a:r>
              <a:rPr lang="en-GB" sz="3600" b="1" u="sng" dirty="0" smtClean="0"/>
              <a:t>YEAR 7 </a:t>
            </a:r>
            <a:endParaRPr lang="en-GB" sz="3600" b="1" u="sng" dirty="0"/>
          </a:p>
        </p:txBody>
      </p:sp>
      <p:sp>
        <p:nvSpPr>
          <p:cNvPr id="7" name="TextBox 6"/>
          <p:cNvSpPr txBox="1"/>
          <p:nvPr/>
        </p:nvSpPr>
        <p:spPr>
          <a:xfrm>
            <a:off x="2348880" y="2570371"/>
            <a:ext cx="3222357" cy="646331"/>
          </a:xfrm>
          <a:prstGeom prst="rect">
            <a:avLst/>
          </a:prstGeom>
          <a:noFill/>
        </p:spPr>
        <p:txBody>
          <a:bodyPr wrap="none" rtlCol="0">
            <a:spAutoFit/>
          </a:bodyPr>
          <a:lstStyle/>
          <a:p>
            <a:r>
              <a:rPr lang="en-GB" sz="3600" dirty="0" smtClean="0">
                <a:solidFill>
                  <a:srgbClr val="FF0000"/>
                </a:solidFill>
              </a:rPr>
              <a:t>Subject: English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347864"/>
            <a:ext cx="5976664" cy="369332"/>
          </a:xfrm>
          <a:prstGeom prst="rect">
            <a:avLst/>
          </a:prstGeom>
          <a:noFill/>
          <a:ln w="12700">
            <a:solidFill>
              <a:schemeClr val="tx1"/>
            </a:solidFill>
          </a:ln>
        </p:spPr>
        <p:txBody>
          <a:bodyPr wrap="square" rtlCol="0">
            <a:spAutoFit/>
          </a:bodyPr>
          <a:lstStyle/>
          <a:p>
            <a:r>
              <a:rPr lang="en-GB" dirty="0" smtClean="0"/>
              <a:t>Length of exam: 30 minutes </a:t>
            </a:r>
            <a:endParaRPr lang="en-GB" dirty="0"/>
          </a:p>
        </p:txBody>
      </p:sp>
      <p:sp>
        <p:nvSpPr>
          <p:cNvPr id="11" name="TextBox 10"/>
          <p:cNvSpPr txBox="1"/>
          <p:nvPr/>
        </p:nvSpPr>
        <p:spPr>
          <a:xfrm>
            <a:off x="412475" y="3690481"/>
            <a:ext cx="5976664" cy="1169551"/>
          </a:xfrm>
          <a:prstGeom prst="rect">
            <a:avLst/>
          </a:prstGeom>
          <a:noFill/>
          <a:ln w="12700">
            <a:solidFill>
              <a:schemeClr val="tx1"/>
            </a:solidFill>
          </a:ln>
        </p:spPr>
        <p:txBody>
          <a:bodyPr wrap="square" rtlCol="0">
            <a:spAutoFit/>
          </a:bodyPr>
          <a:lstStyle/>
          <a:p>
            <a:r>
              <a:rPr lang="en-GB" sz="1400" b="1" dirty="0" smtClean="0"/>
              <a:t>Topics: </a:t>
            </a:r>
          </a:p>
          <a:p>
            <a:pPr marL="285750" indent="-285750">
              <a:buFont typeface="Arial" panose="020B0604020202020204" pitchFamily="34" charset="0"/>
              <a:buChar char="•"/>
            </a:pPr>
            <a:r>
              <a:rPr lang="en-GB" sz="1400" dirty="0" smtClean="0"/>
              <a:t>Writing to describe</a:t>
            </a:r>
          </a:p>
          <a:p>
            <a:pPr marL="285750" indent="-285750">
              <a:buFont typeface="Arial" panose="020B0604020202020204" pitchFamily="34" charset="0"/>
              <a:buChar char="•"/>
            </a:pPr>
            <a:r>
              <a:rPr lang="en-GB" sz="1400" dirty="0" smtClean="0"/>
              <a:t>Sentence Variety</a:t>
            </a:r>
          </a:p>
          <a:p>
            <a:pPr marL="285750" indent="-285750">
              <a:buFont typeface="Arial" panose="020B0604020202020204" pitchFamily="34" charset="0"/>
              <a:buChar char="•"/>
            </a:pPr>
            <a:r>
              <a:rPr lang="en-GB" sz="1400" dirty="0" smtClean="0"/>
              <a:t>Figurative Language	</a:t>
            </a:r>
            <a:endParaRPr lang="en-GB" sz="1400" dirty="0"/>
          </a:p>
          <a:p>
            <a:endParaRPr lang="en-GB" sz="1400" dirty="0"/>
          </a:p>
        </p:txBody>
      </p:sp>
      <p:sp>
        <p:nvSpPr>
          <p:cNvPr id="12" name="TextBox 11"/>
          <p:cNvSpPr txBox="1"/>
          <p:nvPr/>
        </p:nvSpPr>
        <p:spPr>
          <a:xfrm>
            <a:off x="412475" y="4860032"/>
            <a:ext cx="5976664" cy="1200329"/>
          </a:xfrm>
          <a:prstGeom prst="rect">
            <a:avLst/>
          </a:prstGeom>
          <a:noFill/>
          <a:ln w="12700">
            <a:solidFill>
              <a:schemeClr val="tx1"/>
            </a:solidFill>
          </a:ln>
        </p:spPr>
        <p:txBody>
          <a:bodyPr wrap="square" rtlCol="0">
            <a:spAutoFit/>
          </a:bodyPr>
          <a:lstStyle/>
          <a:p>
            <a:r>
              <a:rPr lang="en-GB" sz="1200" b="1" dirty="0" smtClean="0"/>
              <a:t>Equipment Required:</a:t>
            </a:r>
          </a:p>
          <a:p>
            <a:pPr marL="171450" indent="-171450">
              <a:buFont typeface="Arial" panose="020B0604020202020204" pitchFamily="34" charset="0"/>
              <a:buChar char="•"/>
            </a:pPr>
            <a:r>
              <a:rPr lang="en-GB" sz="1200" dirty="0" smtClean="0"/>
              <a:t>Pen</a:t>
            </a:r>
          </a:p>
          <a:p>
            <a:pPr marL="171450" indent="-171450">
              <a:buFont typeface="Arial" panose="020B0604020202020204" pitchFamily="34" charset="0"/>
              <a:buChar char="•"/>
            </a:pPr>
            <a:r>
              <a:rPr lang="en-GB" sz="1200" dirty="0" smtClean="0"/>
              <a:t>Highlighter</a:t>
            </a:r>
          </a:p>
          <a:p>
            <a:endParaRPr lang="en-GB" dirty="0"/>
          </a:p>
          <a:p>
            <a:endParaRPr lang="en-GB" dirty="0" smtClean="0"/>
          </a:p>
        </p:txBody>
      </p:sp>
      <p:sp>
        <p:nvSpPr>
          <p:cNvPr id="13" name="TextBox 12"/>
          <p:cNvSpPr txBox="1"/>
          <p:nvPr/>
        </p:nvSpPr>
        <p:spPr>
          <a:xfrm>
            <a:off x="412475" y="6051463"/>
            <a:ext cx="5976664" cy="1292662"/>
          </a:xfrm>
          <a:prstGeom prst="rect">
            <a:avLst/>
          </a:prstGeom>
          <a:noFill/>
          <a:ln w="12700">
            <a:solidFill>
              <a:schemeClr val="tx1"/>
            </a:solidFill>
          </a:ln>
        </p:spPr>
        <p:txBody>
          <a:bodyPr wrap="square" rtlCol="0">
            <a:spAutoFit/>
          </a:bodyPr>
          <a:lstStyle/>
          <a:p>
            <a:r>
              <a:rPr lang="en-GB" sz="1200" b="1" dirty="0" smtClean="0"/>
              <a:t>Skills Assessed:</a:t>
            </a:r>
          </a:p>
          <a:p>
            <a:r>
              <a:rPr lang="en-GB" sz="1200" dirty="0" smtClean="0"/>
              <a:t>Extended writing</a:t>
            </a:r>
          </a:p>
          <a:p>
            <a:r>
              <a:rPr lang="en-GB" sz="1200" dirty="0" smtClean="0"/>
              <a:t>Punctuation</a:t>
            </a:r>
          </a:p>
          <a:p>
            <a:r>
              <a:rPr lang="en-GB" sz="1200" dirty="0" smtClean="0"/>
              <a:t>Spelling</a:t>
            </a:r>
          </a:p>
          <a:p>
            <a:r>
              <a:rPr lang="en-GB" sz="1200" dirty="0" smtClean="0"/>
              <a:t>Crafting language for effect</a:t>
            </a:r>
            <a:endParaRPr lang="en-GB" dirty="0"/>
          </a:p>
          <a:p>
            <a:endParaRPr lang="en-GB" dirty="0"/>
          </a:p>
        </p:txBody>
      </p:sp>
      <p:sp>
        <p:nvSpPr>
          <p:cNvPr id="14" name="TextBox 13"/>
          <p:cNvSpPr txBox="1"/>
          <p:nvPr/>
        </p:nvSpPr>
        <p:spPr>
          <a:xfrm>
            <a:off x="419334" y="7483142"/>
            <a:ext cx="5976664" cy="830997"/>
          </a:xfrm>
          <a:prstGeom prst="rect">
            <a:avLst/>
          </a:prstGeom>
          <a:noFill/>
          <a:ln w="12700">
            <a:solidFill>
              <a:schemeClr val="tx1"/>
            </a:solidFill>
          </a:ln>
        </p:spPr>
        <p:txBody>
          <a:bodyPr wrap="square" rtlCol="0">
            <a:spAutoFit/>
          </a:bodyPr>
          <a:lstStyle/>
          <a:p>
            <a:r>
              <a:rPr lang="en-GB" sz="1200" b="1" dirty="0" smtClean="0"/>
              <a:t>Useful Websites/sources of information:</a:t>
            </a:r>
            <a:br>
              <a:rPr lang="en-GB" sz="1200" b="1" dirty="0" smtClean="0"/>
            </a:br>
            <a:r>
              <a:rPr lang="en-GB" sz="1200" dirty="0" smtClean="0"/>
              <a:t>Reading 20 minutes a night will help increase their vocabulary</a:t>
            </a:r>
          </a:p>
          <a:p>
            <a:r>
              <a:rPr lang="en-GB" sz="1200" dirty="0" smtClean="0"/>
              <a:t>Punctuation revision </a:t>
            </a:r>
            <a:r>
              <a:rPr lang="en-GB" sz="1200" dirty="0"/>
              <a:t>tasks can be found on: http://</a:t>
            </a:r>
            <a:r>
              <a:rPr lang="en-GB" sz="1200" dirty="0" smtClean="0"/>
              <a:t>www.bbc.co.uk/skillswise/topic/punctuation</a:t>
            </a:r>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3049087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762823"/>
            <a:ext cx="1626536" cy="646331"/>
          </a:xfrm>
          <a:prstGeom prst="rect">
            <a:avLst/>
          </a:prstGeom>
          <a:noFill/>
        </p:spPr>
        <p:txBody>
          <a:bodyPr wrap="none" rtlCol="0">
            <a:spAutoFit/>
          </a:bodyPr>
          <a:lstStyle/>
          <a:p>
            <a:r>
              <a:rPr lang="en-GB" sz="3600" b="1" u="sng" dirty="0" smtClean="0"/>
              <a:t>YEAR 7 </a:t>
            </a:r>
            <a:endParaRPr lang="en-GB" sz="3600" b="1" u="sng" dirty="0"/>
          </a:p>
        </p:txBody>
      </p:sp>
      <p:sp>
        <p:nvSpPr>
          <p:cNvPr id="7" name="TextBox 6"/>
          <p:cNvSpPr txBox="1"/>
          <p:nvPr/>
        </p:nvSpPr>
        <p:spPr>
          <a:xfrm>
            <a:off x="1612215" y="2435635"/>
            <a:ext cx="3940053" cy="646331"/>
          </a:xfrm>
          <a:prstGeom prst="rect">
            <a:avLst/>
          </a:prstGeom>
          <a:noFill/>
        </p:spPr>
        <p:txBody>
          <a:bodyPr wrap="none" rtlCol="0">
            <a:spAutoFit/>
          </a:bodyPr>
          <a:lstStyle/>
          <a:p>
            <a:r>
              <a:rPr lang="en-GB" sz="3600" dirty="0" smtClean="0">
                <a:solidFill>
                  <a:srgbClr val="FF0000"/>
                </a:solidFill>
              </a:rPr>
              <a:t>Subject: Geography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347864"/>
            <a:ext cx="5976664" cy="369332"/>
          </a:xfrm>
          <a:prstGeom prst="rect">
            <a:avLst/>
          </a:prstGeom>
          <a:noFill/>
          <a:ln w="12700">
            <a:solidFill>
              <a:schemeClr val="tx1"/>
            </a:solidFill>
          </a:ln>
        </p:spPr>
        <p:txBody>
          <a:bodyPr wrap="square" rtlCol="0">
            <a:spAutoFit/>
          </a:bodyPr>
          <a:lstStyle/>
          <a:p>
            <a:r>
              <a:rPr lang="en-GB" dirty="0" smtClean="0"/>
              <a:t>Length of exam: 60 minutes </a:t>
            </a:r>
            <a:endParaRPr lang="en-GB" dirty="0"/>
          </a:p>
        </p:txBody>
      </p:sp>
      <p:sp>
        <p:nvSpPr>
          <p:cNvPr id="11" name="TextBox 10"/>
          <p:cNvSpPr txBox="1"/>
          <p:nvPr/>
        </p:nvSpPr>
        <p:spPr>
          <a:xfrm>
            <a:off x="404664" y="3847676"/>
            <a:ext cx="5976664" cy="1015663"/>
          </a:xfrm>
          <a:prstGeom prst="rect">
            <a:avLst/>
          </a:prstGeom>
          <a:noFill/>
          <a:ln w="12700">
            <a:solidFill>
              <a:schemeClr val="tx1"/>
            </a:solidFill>
          </a:ln>
        </p:spPr>
        <p:txBody>
          <a:bodyPr wrap="square" rtlCol="0">
            <a:spAutoFit/>
          </a:bodyPr>
          <a:lstStyle/>
          <a:p>
            <a:r>
              <a:rPr lang="en-GB" sz="1200" b="1" dirty="0" smtClean="0"/>
              <a:t>Topics: Weather and Climate </a:t>
            </a:r>
          </a:p>
          <a:p>
            <a:pPr marL="171450" indent="-171450">
              <a:buFont typeface="Arial" panose="020B0604020202020204" pitchFamily="34" charset="0"/>
              <a:buChar char="•"/>
            </a:pPr>
            <a:r>
              <a:rPr lang="en-GB" sz="1200" dirty="0" smtClean="0"/>
              <a:t>Measuring weather </a:t>
            </a:r>
          </a:p>
          <a:p>
            <a:pPr marL="171450" indent="-171450">
              <a:buFont typeface="Arial" panose="020B0604020202020204" pitchFamily="34" charset="0"/>
              <a:buChar char="•"/>
            </a:pPr>
            <a:r>
              <a:rPr lang="en-GB" sz="1200" dirty="0" smtClean="0"/>
              <a:t>Global climate distribution </a:t>
            </a:r>
          </a:p>
          <a:p>
            <a:pPr marL="171450" indent="-171450">
              <a:buFont typeface="Arial" panose="020B0604020202020204" pitchFamily="34" charset="0"/>
              <a:buChar char="•"/>
            </a:pPr>
            <a:r>
              <a:rPr lang="en-GB" sz="1200" dirty="0" smtClean="0"/>
              <a:t>Factors affecting the climate </a:t>
            </a:r>
          </a:p>
          <a:p>
            <a:pPr marL="171450" indent="-171450">
              <a:buFont typeface="Arial" panose="020B0604020202020204" pitchFamily="34" charset="0"/>
              <a:buChar char="•"/>
            </a:pPr>
            <a:r>
              <a:rPr lang="en-GB" sz="1200" dirty="0" smtClean="0"/>
              <a:t>British Weather </a:t>
            </a:r>
            <a:endParaRPr lang="en-GB" sz="1200" dirty="0"/>
          </a:p>
        </p:txBody>
      </p:sp>
      <p:sp>
        <p:nvSpPr>
          <p:cNvPr id="12" name="TextBox 11"/>
          <p:cNvSpPr txBox="1"/>
          <p:nvPr/>
        </p:nvSpPr>
        <p:spPr>
          <a:xfrm>
            <a:off x="404664" y="4885043"/>
            <a:ext cx="5976664" cy="830997"/>
          </a:xfrm>
          <a:prstGeom prst="rect">
            <a:avLst/>
          </a:prstGeom>
          <a:noFill/>
          <a:ln w="12700">
            <a:solidFill>
              <a:schemeClr val="tx1"/>
            </a:solidFill>
          </a:ln>
        </p:spPr>
        <p:txBody>
          <a:bodyPr wrap="square" rtlCol="0">
            <a:spAutoFit/>
          </a:bodyPr>
          <a:lstStyle/>
          <a:p>
            <a:r>
              <a:rPr lang="en-GB" sz="1200" b="1" dirty="0" smtClean="0"/>
              <a:t>Equipment Required:</a:t>
            </a:r>
          </a:p>
          <a:p>
            <a:pPr marL="171450" indent="-171450">
              <a:buFont typeface="Arial" panose="020B0604020202020204" pitchFamily="34" charset="0"/>
              <a:buChar char="•"/>
            </a:pPr>
            <a:r>
              <a:rPr lang="en-GB" sz="1200" dirty="0" smtClean="0"/>
              <a:t>Pen </a:t>
            </a:r>
          </a:p>
          <a:p>
            <a:pPr marL="171450" indent="-171450">
              <a:buFont typeface="Arial" panose="020B0604020202020204" pitchFamily="34" charset="0"/>
              <a:buChar char="•"/>
            </a:pPr>
            <a:r>
              <a:rPr lang="en-GB" sz="1200" dirty="0" smtClean="0"/>
              <a:t>Pencil </a:t>
            </a:r>
            <a:endParaRPr lang="en-GB" sz="1200" dirty="0"/>
          </a:p>
          <a:p>
            <a:pPr marL="171450" indent="-171450">
              <a:buFont typeface="Arial" panose="020B0604020202020204" pitchFamily="34" charset="0"/>
              <a:buChar char="•"/>
            </a:pPr>
            <a:r>
              <a:rPr lang="en-GB" sz="1200" dirty="0" smtClean="0"/>
              <a:t>Ruler </a:t>
            </a:r>
            <a:endParaRPr lang="en-GB" sz="1200" dirty="0"/>
          </a:p>
        </p:txBody>
      </p:sp>
      <p:sp>
        <p:nvSpPr>
          <p:cNvPr id="13" name="TextBox 12"/>
          <p:cNvSpPr txBox="1"/>
          <p:nvPr/>
        </p:nvSpPr>
        <p:spPr>
          <a:xfrm>
            <a:off x="419334" y="5868144"/>
            <a:ext cx="5976664" cy="1384995"/>
          </a:xfrm>
          <a:prstGeom prst="rect">
            <a:avLst/>
          </a:prstGeom>
          <a:noFill/>
          <a:ln w="12700">
            <a:solidFill>
              <a:schemeClr val="tx1"/>
            </a:solidFill>
          </a:ln>
        </p:spPr>
        <p:txBody>
          <a:bodyPr wrap="square" rtlCol="0">
            <a:spAutoFit/>
          </a:bodyPr>
          <a:lstStyle/>
          <a:p>
            <a:r>
              <a:rPr lang="en-GB" sz="1200" b="1" dirty="0" smtClean="0"/>
              <a:t>Skills Assessed:</a:t>
            </a:r>
          </a:p>
          <a:p>
            <a:pPr marL="171450" indent="-171450">
              <a:buFont typeface="Arial" panose="020B0604020202020204" pitchFamily="34" charset="0"/>
              <a:buChar char="•"/>
            </a:pPr>
            <a:r>
              <a:rPr lang="en-GB" sz="1200" dirty="0" smtClean="0"/>
              <a:t>Map skills (analysing global climate maps using T.E.A (Trend Evidence Analyse).  </a:t>
            </a:r>
          </a:p>
          <a:p>
            <a:pPr marL="171450" indent="-171450">
              <a:buFont typeface="Arial" panose="020B0604020202020204" pitchFamily="34" charset="0"/>
              <a:buChar char="•"/>
            </a:pPr>
            <a:r>
              <a:rPr lang="en-GB" sz="1200" dirty="0" smtClean="0"/>
              <a:t>Numeracy skills (interpreting weather and climate data).  </a:t>
            </a:r>
          </a:p>
          <a:p>
            <a:pPr marL="171450" indent="-171450">
              <a:buFont typeface="Arial" panose="020B0604020202020204" pitchFamily="34" charset="0"/>
              <a:buChar char="•"/>
            </a:pPr>
            <a:r>
              <a:rPr lang="en-GB" sz="1200" dirty="0" smtClean="0"/>
              <a:t>Extended writing skills. </a:t>
            </a:r>
          </a:p>
          <a:p>
            <a:pPr marL="171450" indent="-171450">
              <a:buFont typeface="Arial" panose="020B0604020202020204" pitchFamily="34" charset="0"/>
              <a:buChar char="•"/>
            </a:pPr>
            <a:r>
              <a:rPr lang="en-GB" sz="1200" dirty="0" smtClean="0"/>
              <a:t>Spelling, punctuation and grammar . </a:t>
            </a:r>
          </a:p>
          <a:p>
            <a:pPr marL="171450" indent="-171450">
              <a:buFont typeface="Arial" panose="020B0604020202020204" pitchFamily="34" charset="0"/>
              <a:buChar char="•"/>
            </a:pPr>
            <a:endParaRPr lang="en-GB" sz="1200" dirty="0" smtClean="0"/>
          </a:p>
          <a:p>
            <a:endParaRPr lang="en-GB" sz="1200" dirty="0"/>
          </a:p>
        </p:txBody>
      </p:sp>
      <p:sp>
        <p:nvSpPr>
          <p:cNvPr id="14" name="TextBox 13"/>
          <p:cNvSpPr txBox="1"/>
          <p:nvPr/>
        </p:nvSpPr>
        <p:spPr>
          <a:xfrm>
            <a:off x="419334" y="7380312"/>
            <a:ext cx="5928592" cy="1015663"/>
          </a:xfrm>
          <a:prstGeom prst="rect">
            <a:avLst/>
          </a:prstGeom>
          <a:noFill/>
          <a:ln w="12700">
            <a:solidFill>
              <a:schemeClr val="tx1"/>
            </a:solidFill>
          </a:ln>
        </p:spPr>
        <p:txBody>
          <a:bodyPr wrap="square" rtlCol="0">
            <a:spAutoFit/>
          </a:bodyPr>
          <a:lstStyle/>
          <a:p>
            <a:r>
              <a:rPr lang="en-GB" sz="1200" b="1" dirty="0" smtClean="0"/>
              <a:t>Useful Websites/sources of information:</a:t>
            </a:r>
          </a:p>
          <a:p>
            <a:pPr marL="171450" indent="-171450">
              <a:buFont typeface="Arial" panose="020B0604020202020204" pitchFamily="34" charset="0"/>
              <a:buChar char="•"/>
            </a:pPr>
            <a:r>
              <a:rPr lang="en-GB" sz="1200" dirty="0" smtClean="0"/>
              <a:t>Using your exercise book to make notes/posters/flash cards </a:t>
            </a:r>
          </a:p>
          <a:p>
            <a:r>
              <a:rPr lang="en-GB" sz="1200" dirty="0">
                <a:hlinkClick r:id="rId3"/>
              </a:rPr>
              <a:t>https://</a:t>
            </a:r>
            <a:r>
              <a:rPr lang="en-GB" sz="1200" dirty="0" smtClean="0">
                <a:hlinkClick r:id="rId3"/>
              </a:rPr>
              <a:t>www.metoffice.gov.uk/learning/weather-for-kids</a:t>
            </a:r>
            <a:endParaRPr lang="en-GB" sz="1200" dirty="0" smtClean="0"/>
          </a:p>
          <a:p>
            <a:r>
              <a:rPr lang="en-GB" sz="1200" dirty="0" smtClean="0">
                <a:hlinkClick r:id="rId4"/>
              </a:rPr>
              <a:t>http</a:t>
            </a:r>
            <a:r>
              <a:rPr lang="en-GB" sz="1200" dirty="0">
                <a:hlinkClick r:id="rId4"/>
              </a:rPr>
              <a:t>://www.bbc.co.uk/schools/gcsebitesize/geography/weather_climate</a:t>
            </a:r>
            <a:r>
              <a:rPr lang="en-GB" sz="1200" dirty="0" smtClean="0">
                <a:hlinkClick r:id="rId4"/>
              </a:rPr>
              <a:t>/</a:t>
            </a:r>
            <a:r>
              <a:rPr lang="en-GB" sz="1200" dirty="0" smtClean="0"/>
              <a:t> </a:t>
            </a:r>
          </a:p>
          <a:p>
            <a:r>
              <a:rPr lang="en-GB" sz="1200" dirty="0">
                <a:hlinkClick r:id="rId5"/>
              </a:rPr>
              <a:t>https://</a:t>
            </a:r>
            <a:r>
              <a:rPr lang="en-GB" sz="1200" dirty="0" smtClean="0">
                <a:hlinkClick r:id="rId5"/>
              </a:rPr>
              <a:t>www.s-cool.co.uk/gcse/geography/weather-and-climate</a:t>
            </a:r>
            <a:r>
              <a:rPr lang="en-GB" sz="1200" dirty="0" smtClean="0"/>
              <a:t> </a:t>
            </a:r>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1123744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8080510"/>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547830" y="1610211"/>
            <a:ext cx="1626536" cy="646331"/>
          </a:xfrm>
          <a:prstGeom prst="rect">
            <a:avLst/>
          </a:prstGeom>
          <a:noFill/>
        </p:spPr>
        <p:txBody>
          <a:bodyPr wrap="none" rtlCol="0">
            <a:spAutoFit/>
          </a:bodyPr>
          <a:lstStyle/>
          <a:p>
            <a:r>
              <a:rPr lang="en-GB" sz="3600" b="1" u="sng" dirty="0" smtClean="0"/>
              <a:t>YEAR 7 </a:t>
            </a:r>
            <a:endParaRPr lang="en-GB" sz="3600" b="1" u="sng" dirty="0"/>
          </a:p>
        </p:txBody>
      </p:sp>
      <p:sp>
        <p:nvSpPr>
          <p:cNvPr id="7" name="TextBox 6"/>
          <p:cNvSpPr txBox="1"/>
          <p:nvPr/>
        </p:nvSpPr>
        <p:spPr>
          <a:xfrm>
            <a:off x="1965164" y="2374548"/>
            <a:ext cx="3234155" cy="646331"/>
          </a:xfrm>
          <a:prstGeom prst="rect">
            <a:avLst/>
          </a:prstGeom>
          <a:noFill/>
        </p:spPr>
        <p:txBody>
          <a:bodyPr wrap="none" rtlCol="0">
            <a:spAutoFit/>
          </a:bodyPr>
          <a:lstStyle/>
          <a:p>
            <a:r>
              <a:rPr lang="en-GB" sz="3600" dirty="0" smtClean="0">
                <a:solidFill>
                  <a:srgbClr val="FF0000"/>
                </a:solidFill>
              </a:rPr>
              <a:t>Subject: History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332656" y="3113948"/>
            <a:ext cx="6120681" cy="369332"/>
          </a:xfrm>
          <a:prstGeom prst="rect">
            <a:avLst/>
          </a:prstGeom>
          <a:noFill/>
          <a:ln w="12700">
            <a:solidFill>
              <a:schemeClr val="tx1"/>
            </a:solidFill>
          </a:ln>
        </p:spPr>
        <p:txBody>
          <a:bodyPr wrap="square" rtlCol="0">
            <a:spAutoFit/>
          </a:bodyPr>
          <a:lstStyle/>
          <a:p>
            <a:r>
              <a:rPr lang="en-GB" dirty="0" smtClean="0"/>
              <a:t>Length of exam: 1 Hour</a:t>
            </a:r>
            <a:endParaRPr lang="en-GB" dirty="0"/>
          </a:p>
        </p:txBody>
      </p:sp>
      <p:sp>
        <p:nvSpPr>
          <p:cNvPr id="11" name="TextBox 10"/>
          <p:cNvSpPr txBox="1"/>
          <p:nvPr/>
        </p:nvSpPr>
        <p:spPr>
          <a:xfrm>
            <a:off x="332656" y="3483280"/>
            <a:ext cx="6120680" cy="1754326"/>
          </a:xfrm>
          <a:prstGeom prst="rect">
            <a:avLst/>
          </a:prstGeom>
          <a:noFill/>
          <a:ln w="12700">
            <a:solidFill>
              <a:schemeClr val="tx1"/>
            </a:solidFill>
          </a:ln>
        </p:spPr>
        <p:txBody>
          <a:bodyPr wrap="square" rtlCol="0">
            <a:spAutoFit/>
          </a:bodyPr>
          <a:lstStyle/>
          <a:p>
            <a:r>
              <a:rPr lang="en-GB" sz="1200" b="1" u="sng" dirty="0" smtClean="0">
                <a:latin typeface="Maiandra GD" panose="020E0502030308020204" pitchFamily="34" charset="0"/>
              </a:rPr>
              <a:t>Topics Studied</a:t>
            </a:r>
          </a:p>
          <a:p>
            <a:pPr marL="171450" indent="-171450">
              <a:buFont typeface="Wingdings" panose="05000000000000000000" pitchFamily="2" charset="2"/>
              <a:buChar char="q"/>
            </a:pPr>
            <a:r>
              <a:rPr lang="en-GB" sz="1200" dirty="0" smtClean="0">
                <a:latin typeface="Maiandra GD" panose="020E0502030308020204" pitchFamily="34" charset="0"/>
              </a:rPr>
              <a:t>What </a:t>
            </a:r>
            <a:r>
              <a:rPr lang="en-GB" sz="1200" dirty="0">
                <a:latin typeface="Maiandra GD" panose="020E0502030308020204" pitchFamily="34" charset="0"/>
              </a:rPr>
              <a:t>were the Crusades</a:t>
            </a:r>
          </a:p>
          <a:p>
            <a:pPr marL="171450" indent="-171450">
              <a:buFont typeface="Wingdings" panose="05000000000000000000" pitchFamily="2" charset="2"/>
              <a:buChar char="q"/>
            </a:pPr>
            <a:r>
              <a:rPr lang="en-GB" sz="1200" dirty="0">
                <a:latin typeface="Maiandra GD" panose="020E0502030308020204" pitchFamily="34" charset="0"/>
              </a:rPr>
              <a:t>Why was the city of Jerusalem so important?</a:t>
            </a:r>
          </a:p>
          <a:p>
            <a:pPr marL="171450" indent="-171450">
              <a:buFont typeface="Wingdings" panose="05000000000000000000" pitchFamily="2" charset="2"/>
              <a:buChar char="q"/>
            </a:pPr>
            <a:r>
              <a:rPr lang="en-GB" sz="1200" dirty="0">
                <a:latin typeface="Maiandra GD" panose="020E0502030308020204" pitchFamily="34" charset="0"/>
              </a:rPr>
              <a:t>Why did different groups travel on Crusade?</a:t>
            </a:r>
          </a:p>
          <a:p>
            <a:pPr marL="171450" indent="-171450">
              <a:buFont typeface="Wingdings" panose="05000000000000000000" pitchFamily="2" charset="2"/>
              <a:buChar char="q"/>
            </a:pPr>
            <a:r>
              <a:rPr lang="en-GB" sz="1200" dirty="0">
                <a:latin typeface="Maiandra GD" panose="020E0502030308020204" pitchFamily="34" charset="0"/>
              </a:rPr>
              <a:t>How far were the Crusades a success or a failure?</a:t>
            </a:r>
          </a:p>
          <a:p>
            <a:pPr marL="171450" indent="-171450">
              <a:buFont typeface="Wingdings" panose="05000000000000000000" pitchFamily="2" charset="2"/>
              <a:buChar char="q"/>
            </a:pPr>
            <a:r>
              <a:rPr lang="en-GB" sz="1200" dirty="0">
                <a:latin typeface="Maiandra GD" panose="020E0502030308020204" pitchFamily="34" charset="0"/>
              </a:rPr>
              <a:t>What was life like in Outremer?</a:t>
            </a:r>
          </a:p>
          <a:p>
            <a:pPr marL="171450" indent="-171450">
              <a:buFont typeface="Wingdings" panose="05000000000000000000" pitchFamily="2" charset="2"/>
              <a:buChar char="q"/>
            </a:pPr>
            <a:r>
              <a:rPr lang="en-GB" sz="1200" dirty="0">
                <a:latin typeface="Maiandra GD" panose="020E0502030308020204" pitchFamily="34" charset="0"/>
              </a:rPr>
              <a:t>Was Richard the Lionheart a hero or a villain?</a:t>
            </a:r>
          </a:p>
          <a:p>
            <a:pPr marL="171450" indent="-171450">
              <a:buFont typeface="Wingdings" panose="05000000000000000000" pitchFamily="2" charset="2"/>
              <a:buChar char="q"/>
            </a:pPr>
            <a:r>
              <a:rPr lang="en-GB" sz="1200" dirty="0">
                <a:latin typeface="Maiandra GD" panose="020E0502030308020204" pitchFamily="34" charset="0"/>
              </a:rPr>
              <a:t>What was the impact of the Crusades in Europe?</a:t>
            </a:r>
          </a:p>
          <a:p>
            <a:pPr marL="171450" indent="-171450">
              <a:buFont typeface="Wingdings" panose="05000000000000000000" pitchFamily="2" charset="2"/>
              <a:buChar char="q"/>
            </a:pPr>
            <a:r>
              <a:rPr lang="en-GB" sz="1200" dirty="0">
                <a:latin typeface="Maiandra GD" panose="020E0502030308020204" pitchFamily="34" charset="0"/>
              </a:rPr>
              <a:t>Why did Jerusalem Fall?</a:t>
            </a:r>
            <a:endParaRPr lang="en-GB" sz="1200" dirty="0"/>
          </a:p>
        </p:txBody>
      </p:sp>
      <p:sp>
        <p:nvSpPr>
          <p:cNvPr id="12" name="TextBox 11"/>
          <p:cNvSpPr txBox="1"/>
          <p:nvPr/>
        </p:nvSpPr>
        <p:spPr>
          <a:xfrm>
            <a:off x="332656" y="5237605"/>
            <a:ext cx="6120679" cy="276999"/>
          </a:xfrm>
          <a:prstGeom prst="rect">
            <a:avLst/>
          </a:prstGeom>
          <a:noFill/>
          <a:ln w="12700">
            <a:solidFill>
              <a:schemeClr val="tx1"/>
            </a:solidFill>
          </a:ln>
        </p:spPr>
        <p:txBody>
          <a:bodyPr wrap="square" rtlCol="0">
            <a:spAutoFit/>
          </a:bodyPr>
          <a:lstStyle/>
          <a:p>
            <a:r>
              <a:rPr lang="en-GB" sz="1200" b="1" dirty="0" smtClean="0"/>
              <a:t>Equipment Required: </a:t>
            </a:r>
            <a:r>
              <a:rPr lang="en-GB" sz="1200" dirty="0" smtClean="0"/>
              <a:t>Pen and Ruler</a:t>
            </a:r>
            <a:endParaRPr lang="en-GB" sz="1200" dirty="0"/>
          </a:p>
        </p:txBody>
      </p:sp>
      <p:sp>
        <p:nvSpPr>
          <p:cNvPr id="13" name="TextBox 12"/>
          <p:cNvSpPr txBox="1"/>
          <p:nvPr/>
        </p:nvSpPr>
        <p:spPr>
          <a:xfrm>
            <a:off x="332656" y="5514604"/>
            <a:ext cx="6120679" cy="1846659"/>
          </a:xfrm>
          <a:prstGeom prst="rect">
            <a:avLst/>
          </a:prstGeom>
          <a:noFill/>
          <a:ln w="12700">
            <a:solidFill>
              <a:schemeClr val="tx1"/>
            </a:solidFill>
          </a:ln>
        </p:spPr>
        <p:txBody>
          <a:bodyPr wrap="square" rtlCol="0">
            <a:spAutoFit/>
          </a:bodyPr>
          <a:lstStyle/>
          <a:p>
            <a:r>
              <a:rPr lang="en-GB" sz="1200" b="1" dirty="0" smtClean="0"/>
              <a:t>Skills Assessed:</a:t>
            </a:r>
          </a:p>
          <a:p>
            <a:r>
              <a:rPr lang="en-GB" sz="1000" i="1" dirty="0"/>
              <a:t>A grade 1 student will…</a:t>
            </a:r>
          </a:p>
          <a:p>
            <a:pPr marL="285750" indent="-285750">
              <a:buFontTx/>
              <a:buChar char="-"/>
            </a:pPr>
            <a:r>
              <a:rPr lang="en-GB" sz="1000" dirty="0"/>
              <a:t>Describe the  </a:t>
            </a:r>
            <a:r>
              <a:rPr lang="en-GB" sz="1000" dirty="0" smtClean="0"/>
              <a:t>Crusades. Describe </a:t>
            </a:r>
            <a:r>
              <a:rPr lang="en-GB" sz="1000" dirty="0"/>
              <a:t>what the Crusades were </a:t>
            </a:r>
            <a:r>
              <a:rPr lang="en-GB" sz="1000" dirty="0" smtClean="0"/>
              <a:t>like. Use </a:t>
            </a:r>
            <a:r>
              <a:rPr lang="en-GB" sz="1000" dirty="0"/>
              <a:t>examples from sources to describe the Crusades</a:t>
            </a:r>
          </a:p>
          <a:p>
            <a:pPr marL="285750" indent="-285750">
              <a:buFontTx/>
              <a:buChar char="-"/>
            </a:pPr>
            <a:endParaRPr lang="en-GB" sz="1000" dirty="0"/>
          </a:p>
          <a:p>
            <a:r>
              <a:rPr lang="en-GB" sz="1000" i="1" dirty="0"/>
              <a:t>A grade 2 student will…</a:t>
            </a:r>
          </a:p>
          <a:p>
            <a:pPr marL="285750" indent="-285750">
              <a:buFontTx/>
              <a:buChar char="-"/>
            </a:pPr>
            <a:r>
              <a:rPr lang="en-GB" sz="1000" dirty="0"/>
              <a:t>Explain key events and begin to note </a:t>
            </a:r>
            <a:r>
              <a:rPr lang="en-GB" sz="1000" dirty="0" smtClean="0"/>
              <a:t>differences .Explain </a:t>
            </a:r>
            <a:r>
              <a:rPr lang="en-GB" sz="1000" dirty="0"/>
              <a:t>the significance of events/locations</a:t>
            </a:r>
          </a:p>
          <a:p>
            <a:pPr marL="285750" indent="-285750">
              <a:buFontTx/>
              <a:buChar char="-"/>
            </a:pPr>
            <a:endParaRPr lang="en-GB" sz="1000" dirty="0"/>
          </a:p>
          <a:p>
            <a:r>
              <a:rPr lang="en-GB" sz="1000" dirty="0"/>
              <a:t>A grade 3-4 student will…</a:t>
            </a:r>
          </a:p>
          <a:p>
            <a:pPr marL="285750" indent="-285750">
              <a:buFontTx/>
              <a:buChar char="-"/>
            </a:pPr>
            <a:r>
              <a:rPr lang="en-GB" sz="1000" dirty="0"/>
              <a:t>Compare and contrast Muslim and Christian </a:t>
            </a:r>
            <a:r>
              <a:rPr lang="en-GB" sz="1000" dirty="0" smtClean="0"/>
              <a:t>perspectives.. Think </a:t>
            </a:r>
            <a:r>
              <a:rPr lang="en-GB" sz="1000" dirty="0"/>
              <a:t>about their long and short term impact</a:t>
            </a:r>
          </a:p>
          <a:p>
            <a:r>
              <a:rPr lang="en-GB" sz="1000" dirty="0"/>
              <a:t>Identify and assess the usefulness of sources on the </a:t>
            </a:r>
            <a:r>
              <a:rPr lang="en-GB" sz="1000" dirty="0" smtClean="0"/>
              <a:t> </a:t>
            </a:r>
            <a:r>
              <a:rPr lang="en-GB" sz="1200" dirty="0" smtClean="0"/>
              <a:t>Crusades.</a:t>
            </a:r>
          </a:p>
        </p:txBody>
      </p:sp>
      <p:sp>
        <p:nvSpPr>
          <p:cNvPr id="14" name="TextBox 13"/>
          <p:cNvSpPr txBox="1"/>
          <p:nvPr/>
        </p:nvSpPr>
        <p:spPr>
          <a:xfrm>
            <a:off x="332656" y="7355320"/>
            <a:ext cx="6120679" cy="1138773"/>
          </a:xfrm>
          <a:prstGeom prst="rect">
            <a:avLst/>
          </a:prstGeom>
          <a:noFill/>
          <a:ln w="12700">
            <a:solidFill>
              <a:schemeClr val="tx1"/>
            </a:solidFill>
          </a:ln>
        </p:spPr>
        <p:txBody>
          <a:bodyPr wrap="square" rtlCol="0">
            <a:spAutoFit/>
          </a:bodyPr>
          <a:lstStyle/>
          <a:p>
            <a:r>
              <a:rPr lang="en-GB" sz="1200" b="1" dirty="0" smtClean="0"/>
              <a:t>Useful Websites/sources of information:</a:t>
            </a:r>
          </a:p>
          <a:p>
            <a:r>
              <a:rPr lang="en-GB" sz="1400" dirty="0" smtClean="0"/>
              <a:t>BBC Bitesize: Key Stage 3 History.</a:t>
            </a:r>
          </a:p>
          <a:p>
            <a:r>
              <a:rPr lang="en-GB" sz="1400" dirty="0" smtClean="0"/>
              <a:t>www.schoolhistory.co.uk</a:t>
            </a:r>
          </a:p>
          <a:p>
            <a:r>
              <a:rPr lang="en-GB" sz="1400" dirty="0" smtClean="0"/>
              <a:t>Spartacus-educational.com</a:t>
            </a:r>
          </a:p>
          <a:p>
            <a:r>
              <a:rPr lang="en-GB" sz="1400" dirty="0" smtClean="0"/>
              <a:t>www.historyonthenet.com</a:t>
            </a:r>
          </a:p>
        </p:txBody>
      </p:sp>
      <p:sp>
        <p:nvSpPr>
          <p:cNvPr id="4" name="Title 1"/>
          <p:cNvSpPr>
            <a:spLocks noGrp="1"/>
          </p:cNvSpPr>
          <p:nvPr>
            <p:ph type="title"/>
          </p:nvPr>
        </p:nvSpPr>
        <p:spPr>
          <a:xfrm>
            <a:off x="4039856" y="467544"/>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2071985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762823"/>
            <a:ext cx="1626536" cy="646331"/>
          </a:xfrm>
          <a:prstGeom prst="rect">
            <a:avLst/>
          </a:prstGeom>
          <a:noFill/>
        </p:spPr>
        <p:txBody>
          <a:bodyPr wrap="none" rtlCol="0">
            <a:spAutoFit/>
          </a:bodyPr>
          <a:lstStyle/>
          <a:p>
            <a:r>
              <a:rPr lang="en-GB" sz="3600" b="1" u="sng" dirty="0" smtClean="0"/>
              <a:t>YEAR 7 </a:t>
            </a:r>
            <a:endParaRPr lang="en-GB" sz="3600" b="1" u="sng" dirty="0"/>
          </a:p>
        </p:txBody>
      </p:sp>
      <p:sp>
        <p:nvSpPr>
          <p:cNvPr id="7" name="TextBox 6"/>
          <p:cNvSpPr txBox="1"/>
          <p:nvPr/>
        </p:nvSpPr>
        <p:spPr>
          <a:xfrm>
            <a:off x="2046244" y="2570370"/>
            <a:ext cx="3071995" cy="646331"/>
          </a:xfrm>
          <a:prstGeom prst="rect">
            <a:avLst/>
          </a:prstGeom>
          <a:noFill/>
        </p:spPr>
        <p:txBody>
          <a:bodyPr wrap="none" rtlCol="0">
            <a:spAutoFit/>
          </a:bodyPr>
          <a:lstStyle/>
          <a:p>
            <a:r>
              <a:rPr lang="en-GB" sz="3600" dirty="0" smtClean="0">
                <a:solidFill>
                  <a:srgbClr val="FF0000"/>
                </a:solidFill>
              </a:rPr>
              <a:t>Subject: French</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347864"/>
            <a:ext cx="5976664" cy="369332"/>
          </a:xfrm>
          <a:prstGeom prst="rect">
            <a:avLst/>
          </a:prstGeom>
          <a:noFill/>
          <a:ln w="12700">
            <a:solidFill>
              <a:schemeClr val="tx1"/>
            </a:solidFill>
          </a:ln>
        </p:spPr>
        <p:txBody>
          <a:bodyPr wrap="square" rtlCol="0">
            <a:spAutoFit/>
          </a:bodyPr>
          <a:lstStyle/>
          <a:p>
            <a:r>
              <a:rPr lang="en-GB" dirty="0" smtClean="0"/>
              <a:t>Length of exam: 1 hour</a:t>
            </a:r>
            <a:endParaRPr lang="en-GB" dirty="0"/>
          </a:p>
        </p:txBody>
      </p:sp>
      <p:sp>
        <p:nvSpPr>
          <p:cNvPr id="11" name="TextBox 10"/>
          <p:cNvSpPr txBox="1"/>
          <p:nvPr/>
        </p:nvSpPr>
        <p:spPr>
          <a:xfrm>
            <a:off x="412475" y="3690481"/>
            <a:ext cx="5976664" cy="1384995"/>
          </a:xfrm>
          <a:prstGeom prst="rect">
            <a:avLst/>
          </a:prstGeom>
          <a:noFill/>
          <a:ln w="12700">
            <a:solidFill>
              <a:schemeClr val="tx1"/>
            </a:solidFill>
          </a:ln>
        </p:spPr>
        <p:txBody>
          <a:bodyPr wrap="square" rtlCol="0">
            <a:spAutoFit/>
          </a:bodyPr>
          <a:lstStyle/>
          <a:p>
            <a:r>
              <a:rPr lang="en-GB" sz="1400" b="1" dirty="0" smtClean="0"/>
              <a:t>Topics: </a:t>
            </a:r>
          </a:p>
          <a:p>
            <a:r>
              <a:rPr lang="en-GB" sz="1400" dirty="0" smtClean="0"/>
              <a:t>Pupils have been studying a topic called ‘Le </a:t>
            </a:r>
            <a:r>
              <a:rPr lang="en-GB" sz="1400" dirty="0" err="1" smtClean="0"/>
              <a:t>Collège</a:t>
            </a:r>
            <a:r>
              <a:rPr lang="en-GB" sz="1400" dirty="0" smtClean="0"/>
              <a:t>’ (School) where they have been learning about describing which subject they study and when including opinions. Pupils will complete a writing exam which will take place in class under exam conditions.  </a:t>
            </a:r>
            <a:endParaRPr lang="en-GB" sz="1400" dirty="0"/>
          </a:p>
          <a:p>
            <a:endParaRPr lang="en-GB" sz="1400" dirty="0"/>
          </a:p>
        </p:txBody>
      </p:sp>
      <p:sp>
        <p:nvSpPr>
          <p:cNvPr id="12" name="TextBox 11"/>
          <p:cNvSpPr txBox="1"/>
          <p:nvPr/>
        </p:nvSpPr>
        <p:spPr>
          <a:xfrm>
            <a:off x="412475" y="4860032"/>
            <a:ext cx="5976664" cy="1200329"/>
          </a:xfrm>
          <a:prstGeom prst="rect">
            <a:avLst/>
          </a:prstGeom>
          <a:noFill/>
          <a:ln w="12700">
            <a:solidFill>
              <a:schemeClr val="tx1"/>
            </a:solidFill>
          </a:ln>
        </p:spPr>
        <p:txBody>
          <a:bodyPr wrap="square" rtlCol="0">
            <a:spAutoFit/>
          </a:bodyPr>
          <a:lstStyle/>
          <a:p>
            <a:r>
              <a:rPr lang="en-GB" sz="1200" b="1" dirty="0" smtClean="0"/>
              <a:t>Equipment Required:</a:t>
            </a:r>
          </a:p>
          <a:p>
            <a:pPr marL="171450" indent="-171450">
              <a:buFont typeface="Arial" panose="020B0604020202020204" pitchFamily="34" charset="0"/>
              <a:buChar char="•"/>
            </a:pPr>
            <a:r>
              <a:rPr lang="en-GB" sz="1200" dirty="0" smtClean="0"/>
              <a:t>Pen</a:t>
            </a:r>
          </a:p>
          <a:p>
            <a:pPr marL="171450" indent="-171450">
              <a:buFont typeface="Arial" panose="020B0604020202020204" pitchFamily="34" charset="0"/>
              <a:buChar char="•"/>
            </a:pPr>
            <a:r>
              <a:rPr lang="en-GB" sz="1200" dirty="0" smtClean="0"/>
              <a:t>Highlighter</a:t>
            </a:r>
          </a:p>
          <a:p>
            <a:pPr marL="171450" indent="-171450">
              <a:buFont typeface="Arial" panose="020B0604020202020204" pitchFamily="34" charset="0"/>
              <a:buChar char="•"/>
            </a:pPr>
            <a:r>
              <a:rPr lang="en-GB" sz="1200" dirty="0" smtClean="0"/>
              <a:t>Key Vocabulary (they will have a limit of thirty words)</a:t>
            </a:r>
          </a:p>
          <a:p>
            <a:pPr marL="171450" indent="-171450">
              <a:buFont typeface="Arial" panose="020B0604020202020204" pitchFamily="34" charset="0"/>
              <a:buChar char="•"/>
            </a:pPr>
            <a:r>
              <a:rPr lang="en-GB" sz="1200" dirty="0" smtClean="0"/>
              <a:t>A plan for how they will structure their writing (in English).</a:t>
            </a:r>
          </a:p>
          <a:p>
            <a:pPr marL="171450" indent="-171450">
              <a:buFont typeface="Arial" panose="020B0604020202020204" pitchFamily="34" charset="0"/>
              <a:buChar char="•"/>
            </a:pPr>
            <a:r>
              <a:rPr lang="en-GB" sz="1200" dirty="0" smtClean="0"/>
              <a:t>They will not be allowed to use a dictionary.</a:t>
            </a:r>
          </a:p>
        </p:txBody>
      </p:sp>
      <p:sp>
        <p:nvSpPr>
          <p:cNvPr id="13" name="TextBox 12"/>
          <p:cNvSpPr txBox="1"/>
          <p:nvPr/>
        </p:nvSpPr>
        <p:spPr>
          <a:xfrm>
            <a:off x="412475" y="6061539"/>
            <a:ext cx="5976664" cy="1415772"/>
          </a:xfrm>
          <a:prstGeom prst="rect">
            <a:avLst/>
          </a:prstGeom>
          <a:noFill/>
          <a:ln w="12700">
            <a:solidFill>
              <a:schemeClr val="tx1"/>
            </a:solidFill>
          </a:ln>
        </p:spPr>
        <p:txBody>
          <a:bodyPr wrap="square" rtlCol="0">
            <a:spAutoFit/>
          </a:bodyPr>
          <a:lstStyle/>
          <a:p>
            <a:r>
              <a:rPr lang="en-GB" sz="1200" b="1" dirty="0" smtClean="0"/>
              <a:t>Skills Assessed:</a:t>
            </a:r>
          </a:p>
          <a:p>
            <a:r>
              <a:rPr lang="en-GB" sz="1200" dirty="0" smtClean="0"/>
              <a:t>Extended writing in French (at least 50 words).</a:t>
            </a:r>
          </a:p>
          <a:p>
            <a:r>
              <a:rPr lang="en-GB" sz="1200" dirty="0" smtClean="0"/>
              <a:t>Punctuation</a:t>
            </a:r>
          </a:p>
          <a:p>
            <a:r>
              <a:rPr lang="en-GB" sz="1200" dirty="0" smtClean="0"/>
              <a:t>Spelling</a:t>
            </a:r>
          </a:p>
          <a:p>
            <a:r>
              <a:rPr lang="en-GB" sz="1200" dirty="0" smtClean="0"/>
              <a:t>Literacy targets such as paragraphing</a:t>
            </a:r>
          </a:p>
          <a:p>
            <a:r>
              <a:rPr lang="en-GB" sz="1200" dirty="0" smtClean="0"/>
              <a:t>Adapting the present tense with different pronouns to describe others (</a:t>
            </a:r>
            <a:r>
              <a:rPr lang="en-GB" sz="1200" dirty="0" err="1" smtClean="0"/>
              <a:t>ie</a:t>
            </a:r>
            <a:r>
              <a:rPr lang="en-GB" sz="1200" dirty="0" smtClean="0"/>
              <a:t>: ‘he’, ‘she’, ‘they’)</a:t>
            </a:r>
            <a:endParaRPr lang="en-GB" dirty="0"/>
          </a:p>
          <a:p>
            <a:r>
              <a:rPr lang="en-GB" sz="1200" dirty="0" smtClean="0"/>
              <a:t>Use of the near future tense.</a:t>
            </a:r>
            <a:endParaRPr lang="en-GB" sz="1200" dirty="0"/>
          </a:p>
        </p:txBody>
      </p:sp>
      <p:sp>
        <p:nvSpPr>
          <p:cNvPr id="14" name="TextBox 13"/>
          <p:cNvSpPr txBox="1"/>
          <p:nvPr/>
        </p:nvSpPr>
        <p:spPr>
          <a:xfrm>
            <a:off x="419334" y="7483142"/>
            <a:ext cx="5976664" cy="830997"/>
          </a:xfrm>
          <a:prstGeom prst="rect">
            <a:avLst/>
          </a:prstGeom>
          <a:noFill/>
          <a:ln w="12700">
            <a:solidFill>
              <a:schemeClr val="tx1"/>
            </a:solidFill>
          </a:ln>
        </p:spPr>
        <p:txBody>
          <a:bodyPr wrap="square" rtlCol="0">
            <a:spAutoFit/>
          </a:bodyPr>
          <a:lstStyle/>
          <a:p>
            <a:r>
              <a:rPr lang="en-GB" sz="1200" b="1" dirty="0" smtClean="0"/>
              <a:t>Useful Websites/sources of information:</a:t>
            </a:r>
            <a:br>
              <a:rPr lang="en-GB" sz="1200" b="1" dirty="0" smtClean="0"/>
            </a:br>
            <a:r>
              <a:rPr lang="en-GB" sz="1200" dirty="0">
                <a:solidFill>
                  <a:prstClr val="black"/>
                </a:solidFill>
                <a:hlinkClick r:id="rId3"/>
              </a:rPr>
              <a:t>http://www.french-games.net/</a:t>
            </a:r>
            <a:endParaRPr lang="en-GB" sz="1200" dirty="0">
              <a:solidFill>
                <a:prstClr val="black"/>
              </a:solidFill>
            </a:endParaRPr>
          </a:p>
          <a:p>
            <a:r>
              <a:rPr lang="en-GB" sz="1200" dirty="0">
                <a:solidFill>
                  <a:prstClr val="black"/>
                </a:solidFill>
                <a:hlinkClick r:id="rId4"/>
              </a:rPr>
              <a:t>http://www.verb2verbe.com/</a:t>
            </a:r>
            <a:endParaRPr lang="en-GB" sz="1200" dirty="0">
              <a:solidFill>
                <a:prstClr val="black"/>
              </a:solidFill>
            </a:endParaRPr>
          </a:p>
          <a:p>
            <a:r>
              <a:rPr lang="en-GB" sz="1200" dirty="0">
                <a:solidFill>
                  <a:prstClr val="black"/>
                </a:solidFill>
              </a:rPr>
              <a:t>http://www.conjugation-fr.com/</a:t>
            </a:r>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123722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a:t>             Park Hall </a:t>
            </a:r>
          </a:p>
          <a:p>
            <a:pPr marL="0" indent="0">
              <a:buNone/>
            </a:pPr>
            <a:r>
              <a:rPr lang="en-GB" dirty="0"/>
              <a:t>             Academy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438348" y="1794728"/>
            <a:ext cx="3924922" cy="646331"/>
          </a:xfrm>
          <a:prstGeom prst="rect">
            <a:avLst/>
          </a:prstGeom>
          <a:noFill/>
        </p:spPr>
        <p:txBody>
          <a:bodyPr wrap="none" rtlCol="0">
            <a:spAutoFit/>
          </a:bodyPr>
          <a:lstStyle/>
          <a:p>
            <a:pPr algn="ctr"/>
            <a:r>
              <a:rPr lang="en-GB" sz="3600" b="1" u="sng" dirty="0"/>
              <a:t>YEAR 7 Foundation</a:t>
            </a:r>
          </a:p>
        </p:txBody>
      </p:sp>
      <p:sp>
        <p:nvSpPr>
          <p:cNvPr id="7" name="TextBox 6"/>
          <p:cNvSpPr txBox="1"/>
          <p:nvPr/>
        </p:nvSpPr>
        <p:spPr>
          <a:xfrm>
            <a:off x="1891168" y="2557517"/>
            <a:ext cx="3194016" cy="646331"/>
          </a:xfrm>
          <a:prstGeom prst="rect">
            <a:avLst/>
          </a:prstGeom>
          <a:noFill/>
        </p:spPr>
        <p:txBody>
          <a:bodyPr wrap="none" rtlCol="0">
            <a:spAutoFit/>
          </a:bodyPr>
          <a:lstStyle/>
          <a:p>
            <a:r>
              <a:rPr lang="en-GB" sz="3600" dirty="0">
                <a:solidFill>
                  <a:srgbClr val="FF0000"/>
                </a:solidFill>
              </a:rPr>
              <a:t>Subject: Maths  </a:t>
            </a: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347864"/>
            <a:ext cx="5976664" cy="369332"/>
          </a:xfrm>
          <a:prstGeom prst="rect">
            <a:avLst/>
          </a:prstGeom>
          <a:noFill/>
          <a:ln w="12700">
            <a:solidFill>
              <a:schemeClr val="tx1"/>
            </a:solidFill>
          </a:ln>
        </p:spPr>
        <p:txBody>
          <a:bodyPr wrap="square" rtlCol="0">
            <a:spAutoFit/>
          </a:bodyPr>
          <a:lstStyle/>
          <a:p>
            <a:r>
              <a:rPr lang="en-GB" dirty="0"/>
              <a:t>Length of exam: 60 minutes</a:t>
            </a:r>
          </a:p>
        </p:txBody>
      </p:sp>
      <p:sp>
        <p:nvSpPr>
          <p:cNvPr id="11" name="TextBox 10"/>
          <p:cNvSpPr txBox="1"/>
          <p:nvPr/>
        </p:nvSpPr>
        <p:spPr>
          <a:xfrm>
            <a:off x="404664" y="3707904"/>
            <a:ext cx="5976664" cy="830997"/>
          </a:xfrm>
          <a:prstGeom prst="rect">
            <a:avLst/>
          </a:prstGeom>
          <a:noFill/>
          <a:ln w="12700">
            <a:solidFill>
              <a:schemeClr val="tx1"/>
            </a:solidFill>
          </a:ln>
        </p:spPr>
        <p:txBody>
          <a:bodyPr wrap="square" rtlCol="0">
            <a:spAutoFit/>
          </a:bodyPr>
          <a:lstStyle/>
          <a:p>
            <a:r>
              <a:rPr lang="en-GB" sz="1200" b="1" dirty="0"/>
              <a:t>Topics: division, multiplication by powers of 10, BIDMAS, factors and multiples, collecting like terms, expand brackets, solving equations, sequences, product of prime factors, converting fractions, decimals and percentages, types of angles, angles in a triangle, reading scales, simplifying ratio, sharing in a ratio </a:t>
            </a:r>
            <a:endParaRPr lang="en-GB" sz="1200" dirty="0"/>
          </a:p>
        </p:txBody>
      </p:sp>
      <p:sp>
        <p:nvSpPr>
          <p:cNvPr id="12" name="TextBox 11"/>
          <p:cNvSpPr txBox="1"/>
          <p:nvPr/>
        </p:nvSpPr>
        <p:spPr>
          <a:xfrm>
            <a:off x="412475" y="4562884"/>
            <a:ext cx="5976664" cy="1015663"/>
          </a:xfrm>
          <a:prstGeom prst="rect">
            <a:avLst/>
          </a:prstGeom>
          <a:noFill/>
          <a:ln w="12700">
            <a:solidFill>
              <a:schemeClr val="tx1"/>
            </a:solidFill>
          </a:ln>
        </p:spPr>
        <p:txBody>
          <a:bodyPr wrap="square" rtlCol="0">
            <a:spAutoFit/>
          </a:bodyPr>
          <a:lstStyle/>
          <a:p>
            <a:r>
              <a:rPr lang="en-GB" sz="1200" b="1" dirty="0"/>
              <a:t>Equipment Required:</a:t>
            </a:r>
          </a:p>
          <a:p>
            <a:endParaRPr lang="en-GB" sz="1200" b="1" dirty="0"/>
          </a:p>
          <a:p>
            <a:r>
              <a:rPr lang="en-GB" sz="1200" dirty="0"/>
              <a:t>Calculator</a:t>
            </a:r>
          </a:p>
          <a:p>
            <a:endParaRPr lang="en-GB" sz="1200" dirty="0"/>
          </a:p>
          <a:p>
            <a:endParaRPr lang="en-GB" sz="1200" dirty="0"/>
          </a:p>
        </p:txBody>
      </p:sp>
      <p:sp>
        <p:nvSpPr>
          <p:cNvPr id="13" name="TextBox 12"/>
          <p:cNvSpPr txBox="1"/>
          <p:nvPr/>
        </p:nvSpPr>
        <p:spPr>
          <a:xfrm>
            <a:off x="404664" y="5580112"/>
            <a:ext cx="5976664" cy="1569660"/>
          </a:xfrm>
          <a:prstGeom prst="rect">
            <a:avLst/>
          </a:prstGeom>
          <a:noFill/>
          <a:ln w="12700">
            <a:solidFill>
              <a:schemeClr val="tx1"/>
            </a:solidFill>
          </a:ln>
        </p:spPr>
        <p:txBody>
          <a:bodyPr wrap="square" rtlCol="0">
            <a:spAutoFit/>
          </a:bodyPr>
          <a:lstStyle/>
          <a:p>
            <a:r>
              <a:rPr lang="en-GB" sz="1200" b="1" dirty="0"/>
              <a:t>Skills Assessed:</a:t>
            </a:r>
          </a:p>
          <a:p>
            <a:endParaRPr lang="en-GB" sz="1200" dirty="0"/>
          </a:p>
          <a:p>
            <a:r>
              <a:rPr lang="en-GB" sz="1200" dirty="0"/>
              <a:t>Applying basic skills to worded questions</a:t>
            </a:r>
          </a:p>
          <a:p>
            <a:endParaRPr lang="en-GB" sz="1200" dirty="0"/>
          </a:p>
          <a:p>
            <a:endParaRPr lang="en-GB" sz="1200" dirty="0"/>
          </a:p>
          <a:p>
            <a:endParaRPr lang="en-GB" sz="1200" dirty="0"/>
          </a:p>
          <a:p>
            <a:endParaRPr lang="en-GB" sz="1200" dirty="0"/>
          </a:p>
          <a:p>
            <a:endParaRPr lang="en-GB" sz="1200" dirty="0"/>
          </a:p>
        </p:txBody>
      </p:sp>
      <p:sp>
        <p:nvSpPr>
          <p:cNvPr id="14" name="TextBox 13"/>
          <p:cNvSpPr txBox="1"/>
          <p:nvPr/>
        </p:nvSpPr>
        <p:spPr>
          <a:xfrm>
            <a:off x="412475" y="7149772"/>
            <a:ext cx="5976664" cy="1107996"/>
          </a:xfrm>
          <a:prstGeom prst="rect">
            <a:avLst/>
          </a:prstGeom>
          <a:noFill/>
          <a:ln w="12700">
            <a:solidFill>
              <a:schemeClr val="tx1"/>
            </a:solidFill>
          </a:ln>
        </p:spPr>
        <p:txBody>
          <a:bodyPr wrap="square" rtlCol="0">
            <a:spAutoFit/>
          </a:bodyPr>
          <a:lstStyle/>
          <a:p>
            <a:r>
              <a:rPr lang="en-GB" sz="1200" b="1" dirty="0"/>
              <a:t>Useful Websites/sources of information:</a:t>
            </a:r>
          </a:p>
          <a:p>
            <a:r>
              <a:rPr lang="en-GB" dirty="0">
                <a:hlinkClick r:id="rId3"/>
              </a:rPr>
              <a:t>www.mathsWatchVLE.com</a:t>
            </a:r>
            <a:endParaRPr lang="en-GB" dirty="0"/>
          </a:p>
          <a:p>
            <a:endParaRPr lang="en-GB" dirty="0"/>
          </a:p>
          <a:p>
            <a:endParaRPr lang="en-GB" dirty="0"/>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a:t>2018 Assessment Week</a:t>
            </a:r>
            <a:br>
              <a:rPr lang="en-GB" sz="1200" dirty="0"/>
            </a:br>
            <a:r>
              <a:rPr lang="en-GB" sz="1200" dirty="0"/>
              <a:t>Week commencing 23</a:t>
            </a:r>
            <a:r>
              <a:rPr lang="en-GB" sz="1200" baseline="30000" dirty="0"/>
              <a:t>rd</a:t>
            </a:r>
            <a:r>
              <a:rPr lang="en-GB" sz="1200" dirty="0"/>
              <a:t> April 2018.</a:t>
            </a:r>
            <a:br>
              <a:rPr lang="en-GB" sz="1200" dirty="0"/>
            </a:br>
            <a:endParaRPr lang="en-GB" sz="1200" dirty="0"/>
          </a:p>
        </p:txBody>
      </p:sp>
    </p:spTree>
    <p:extLst>
      <p:ext uri="{BB962C8B-B14F-4D97-AF65-F5344CB8AC3E}">
        <p14:creationId xmlns:p14="http://schemas.microsoft.com/office/powerpoint/2010/main" val="136710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a:t>             Park Hall </a:t>
            </a:r>
          </a:p>
          <a:p>
            <a:pPr marL="0" indent="0">
              <a:buNone/>
            </a:pPr>
            <a:r>
              <a:rPr lang="en-GB" dirty="0"/>
              <a:t>             Academy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952749" y="1794728"/>
            <a:ext cx="2896114" cy="646331"/>
          </a:xfrm>
          <a:prstGeom prst="rect">
            <a:avLst/>
          </a:prstGeom>
          <a:noFill/>
        </p:spPr>
        <p:txBody>
          <a:bodyPr wrap="none" rtlCol="0">
            <a:spAutoFit/>
          </a:bodyPr>
          <a:lstStyle/>
          <a:p>
            <a:pPr algn="ctr"/>
            <a:r>
              <a:rPr lang="en-GB" sz="3600" b="1" u="sng" dirty="0"/>
              <a:t>YEAR 7 Higher</a:t>
            </a:r>
          </a:p>
        </p:txBody>
      </p:sp>
      <p:sp>
        <p:nvSpPr>
          <p:cNvPr id="7" name="TextBox 6"/>
          <p:cNvSpPr txBox="1"/>
          <p:nvPr/>
        </p:nvSpPr>
        <p:spPr>
          <a:xfrm>
            <a:off x="1891168" y="2557517"/>
            <a:ext cx="3194016" cy="646331"/>
          </a:xfrm>
          <a:prstGeom prst="rect">
            <a:avLst/>
          </a:prstGeom>
          <a:noFill/>
        </p:spPr>
        <p:txBody>
          <a:bodyPr wrap="none" rtlCol="0">
            <a:spAutoFit/>
          </a:bodyPr>
          <a:lstStyle/>
          <a:p>
            <a:r>
              <a:rPr lang="en-GB" sz="3600" dirty="0">
                <a:solidFill>
                  <a:srgbClr val="FF0000"/>
                </a:solidFill>
              </a:rPr>
              <a:t>Subject: Maths  </a:t>
            </a: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347864"/>
            <a:ext cx="5976664" cy="369332"/>
          </a:xfrm>
          <a:prstGeom prst="rect">
            <a:avLst/>
          </a:prstGeom>
          <a:noFill/>
          <a:ln w="12700">
            <a:solidFill>
              <a:schemeClr val="tx1"/>
            </a:solidFill>
          </a:ln>
        </p:spPr>
        <p:txBody>
          <a:bodyPr wrap="square" rtlCol="0">
            <a:spAutoFit/>
          </a:bodyPr>
          <a:lstStyle/>
          <a:p>
            <a:r>
              <a:rPr lang="en-GB" dirty="0"/>
              <a:t>Length of exam: 60 minutes</a:t>
            </a:r>
          </a:p>
        </p:txBody>
      </p:sp>
      <p:sp>
        <p:nvSpPr>
          <p:cNvPr id="11" name="TextBox 10"/>
          <p:cNvSpPr txBox="1"/>
          <p:nvPr/>
        </p:nvSpPr>
        <p:spPr>
          <a:xfrm>
            <a:off x="404664" y="3707904"/>
            <a:ext cx="5976664" cy="1015663"/>
          </a:xfrm>
          <a:prstGeom prst="rect">
            <a:avLst/>
          </a:prstGeom>
          <a:noFill/>
          <a:ln w="12700">
            <a:solidFill>
              <a:schemeClr val="tx1"/>
            </a:solidFill>
          </a:ln>
        </p:spPr>
        <p:txBody>
          <a:bodyPr wrap="square" rtlCol="0">
            <a:spAutoFit/>
          </a:bodyPr>
          <a:lstStyle/>
          <a:p>
            <a:r>
              <a:rPr lang="en-GB" sz="1200" b="1" dirty="0"/>
              <a:t>Topics: division, BIDMAS, factors and multiples, LCM and HCF, calculations with fractions, collecting like terms, expand brackets (single and double), solving equations, factorising, index laws, angles in a triangle, alternate and corresponding angles, area of rectangles, area of triangles, area of parallelograms, area of trapezium, area of compound shape, area and circumference of circles, simplifying ratio, sharing in a ratio, reverse ratio</a:t>
            </a:r>
            <a:endParaRPr lang="en-GB" sz="1200" dirty="0"/>
          </a:p>
        </p:txBody>
      </p:sp>
      <p:sp>
        <p:nvSpPr>
          <p:cNvPr id="12" name="TextBox 11"/>
          <p:cNvSpPr txBox="1"/>
          <p:nvPr/>
        </p:nvSpPr>
        <p:spPr>
          <a:xfrm>
            <a:off x="412475" y="4708465"/>
            <a:ext cx="5976664" cy="1015663"/>
          </a:xfrm>
          <a:prstGeom prst="rect">
            <a:avLst/>
          </a:prstGeom>
          <a:noFill/>
          <a:ln w="12700">
            <a:solidFill>
              <a:schemeClr val="tx1"/>
            </a:solidFill>
          </a:ln>
        </p:spPr>
        <p:txBody>
          <a:bodyPr wrap="square" rtlCol="0">
            <a:spAutoFit/>
          </a:bodyPr>
          <a:lstStyle/>
          <a:p>
            <a:r>
              <a:rPr lang="en-GB" sz="1200" b="1" dirty="0"/>
              <a:t>Equipment Required:</a:t>
            </a:r>
          </a:p>
          <a:p>
            <a:endParaRPr lang="en-GB" sz="1200" dirty="0"/>
          </a:p>
          <a:p>
            <a:r>
              <a:rPr lang="en-GB" sz="1200" dirty="0"/>
              <a:t>Calculator</a:t>
            </a:r>
          </a:p>
          <a:p>
            <a:endParaRPr lang="en-GB" sz="1200" dirty="0"/>
          </a:p>
          <a:p>
            <a:endParaRPr lang="en-GB" sz="1200" dirty="0"/>
          </a:p>
        </p:txBody>
      </p:sp>
      <p:sp>
        <p:nvSpPr>
          <p:cNvPr id="13" name="TextBox 12"/>
          <p:cNvSpPr txBox="1"/>
          <p:nvPr/>
        </p:nvSpPr>
        <p:spPr>
          <a:xfrm>
            <a:off x="404664" y="5724128"/>
            <a:ext cx="5976664" cy="1200329"/>
          </a:xfrm>
          <a:prstGeom prst="rect">
            <a:avLst/>
          </a:prstGeom>
          <a:noFill/>
          <a:ln w="12700">
            <a:solidFill>
              <a:schemeClr val="tx1"/>
            </a:solidFill>
          </a:ln>
        </p:spPr>
        <p:txBody>
          <a:bodyPr wrap="square" rtlCol="0">
            <a:spAutoFit/>
          </a:bodyPr>
          <a:lstStyle/>
          <a:p>
            <a:r>
              <a:rPr lang="en-GB" sz="1200" b="1" dirty="0"/>
              <a:t>Skills Assessed:</a:t>
            </a:r>
          </a:p>
          <a:p>
            <a:endParaRPr lang="en-GB" sz="1200" dirty="0"/>
          </a:p>
          <a:p>
            <a:r>
              <a:rPr lang="en-GB" sz="1200" dirty="0"/>
              <a:t>Applying basic skills to worded questions</a:t>
            </a:r>
          </a:p>
          <a:p>
            <a:endParaRPr lang="en-GB" sz="1200" dirty="0"/>
          </a:p>
          <a:p>
            <a:endParaRPr lang="en-GB" sz="1200" dirty="0"/>
          </a:p>
          <a:p>
            <a:endParaRPr lang="en-GB" sz="1200" dirty="0"/>
          </a:p>
        </p:txBody>
      </p:sp>
      <p:sp>
        <p:nvSpPr>
          <p:cNvPr id="14" name="TextBox 13"/>
          <p:cNvSpPr txBox="1"/>
          <p:nvPr/>
        </p:nvSpPr>
        <p:spPr>
          <a:xfrm>
            <a:off x="412475" y="6924632"/>
            <a:ext cx="5976664" cy="1107996"/>
          </a:xfrm>
          <a:prstGeom prst="rect">
            <a:avLst/>
          </a:prstGeom>
          <a:noFill/>
          <a:ln w="12700">
            <a:solidFill>
              <a:schemeClr val="tx1"/>
            </a:solidFill>
          </a:ln>
        </p:spPr>
        <p:txBody>
          <a:bodyPr wrap="square" rtlCol="0">
            <a:spAutoFit/>
          </a:bodyPr>
          <a:lstStyle/>
          <a:p>
            <a:r>
              <a:rPr lang="en-GB" sz="1200" b="1" dirty="0"/>
              <a:t>Useful Websites/sources of information:</a:t>
            </a:r>
          </a:p>
          <a:p>
            <a:r>
              <a:rPr lang="en-GB" dirty="0">
                <a:hlinkClick r:id="rId3"/>
              </a:rPr>
              <a:t>www.mathsWatchVLE.com</a:t>
            </a:r>
            <a:endParaRPr lang="en-GB" dirty="0"/>
          </a:p>
          <a:p>
            <a:endParaRPr lang="en-GB" dirty="0"/>
          </a:p>
          <a:p>
            <a:endParaRPr lang="en-GB" dirty="0"/>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a:t>2018 Assessment Week</a:t>
            </a:r>
            <a:br>
              <a:rPr lang="en-GB" sz="1200" dirty="0"/>
            </a:br>
            <a:r>
              <a:rPr lang="en-GB" sz="1200" dirty="0"/>
              <a:t>Week commencing 23</a:t>
            </a:r>
            <a:r>
              <a:rPr lang="en-GB" sz="1200" baseline="30000" dirty="0"/>
              <a:t>rd</a:t>
            </a:r>
            <a:r>
              <a:rPr lang="en-GB" sz="1200" dirty="0"/>
              <a:t> April 2018.</a:t>
            </a:r>
            <a:br>
              <a:rPr lang="en-GB" sz="1200" dirty="0"/>
            </a:br>
            <a:endParaRPr lang="en-GB" sz="1200" dirty="0"/>
          </a:p>
        </p:txBody>
      </p:sp>
    </p:spTree>
    <p:extLst>
      <p:ext uri="{BB962C8B-B14F-4D97-AF65-F5344CB8AC3E}">
        <p14:creationId xmlns:p14="http://schemas.microsoft.com/office/powerpoint/2010/main" val="141625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413583"/>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762823"/>
            <a:ext cx="1522096" cy="646331"/>
          </a:xfrm>
          <a:prstGeom prst="rect">
            <a:avLst/>
          </a:prstGeom>
          <a:noFill/>
        </p:spPr>
        <p:txBody>
          <a:bodyPr wrap="none" rtlCol="0">
            <a:spAutoFit/>
          </a:bodyPr>
          <a:lstStyle/>
          <a:p>
            <a:r>
              <a:rPr lang="en-GB" sz="3600" b="1" u="sng" dirty="0" smtClean="0"/>
              <a:t>YEAR 7 </a:t>
            </a:r>
            <a:endParaRPr lang="en-GB" sz="3600" b="1" u="sng" dirty="0"/>
          </a:p>
        </p:txBody>
      </p:sp>
      <p:sp>
        <p:nvSpPr>
          <p:cNvPr id="7" name="TextBox 6"/>
          <p:cNvSpPr txBox="1"/>
          <p:nvPr/>
        </p:nvSpPr>
        <p:spPr>
          <a:xfrm>
            <a:off x="2348880" y="2570371"/>
            <a:ext cx="2263736" cy="646331"/>
          </a:xfrm>
          <a:prstGeom prst="rect">
            <a:avLst/>
          </a:prstGeom>
          <a:noFill/>
        </p:spPr>
        <p:txBody>
          <a:bodyPr wrap="none" rtlCol="0">
            <a:spAutoFit/>
          </a:bodyPr>
          <a:lstStyle/>
          <a:p>
            <a:r>
              <a:rPr lang="en-GB" sz="3600" dirty="0" smtClean="0">
                <a:solidFill>
                  <a:srgbClr val="FF0000"/>
                </a:solidFill>
              </a:rPr>
              <a:t>Subject: PE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381000" y="3352800"/>
            <a:ext cx="5976664" cy="369332"/>
          </a:xfrm>
          <a:prstGeom prst="rect">
            <a:avLst/>
          </a:prstGeom>
          <a:noFill/>
          <a:ln w="12700">
            <a:solidFill>
              <a:schemeClr val="tx1"/>
            </a:solidFill>
          </a:ln>
        </p:spPr>
        <p:txBody>
          <a:bodyPr wrap="square" rtlCol="0">
            <a:spAutoFit/>
          </a:bodyPr>
          <a:lstStyle/>
          <a:p>
            <a:r>
              <a:rPr lang="en-GB" dirty="0" smtClean="0"/>
              <a:t>Length of exam: 1 hour</a:t>
            </a:r>
            <a:endParaRPr lang="en-GB" dirty="0"/>
          </a:p>
        </p:txBody>
      </p:sp>
      <p:sp>
        <p:nvSpPr>
          <p:cNvPr id="11" name="TextBox 10"/>
          <p:cNvSpPr txBox="1"/>
          <p:nvPr/>
        </p:nvSpPr>
        <p:spPr>
          <a:xfrm>
            <a:off x="381000" y="3733800"/>
            <a:ext cx="5976664" cy="954107"/>
          </a:xfrm>
          <a:prstGeom prst="rect">
            <a:avLst/>
          </a:prstGeom>
          <a:noFill/>
          <a:ln w="12700">
            <a:solidFill>
              <a:schemeClr val="tx1"/>
            </a:solidFill>
          </a:ln>
        </p:spPr>
        <p:txBody>
          <a:bodyPr wrap="square" rtlCol="0">
            <a:spAutoFit/>
          </a:bodyPr>
          <a:lstStyle/>
          <a:p>
            <a:r>
              <a:rPr lang="en-GB" sz="1400" b="1" dirty="0" smtClean="0"/>
              <a:t>Topics: </a:t>
            </a:r>
          </a:p>
          <a:p>
            <a:pPr>
              <a:buFontTx/>
              <a:buChar char="•"/>
            </a:pPr>
            <a:r>
              <a:rPr lang="en-GB" sz="1400" b="1" dirty="0" smtClean="0"/>
              <a:t>Girls – Invasion Games and Badminton</a:t>
            </a:r>
          </a:p>
          <a:p>
            <a:pPr>
              <a:buFontTx/>
              <a:buChar char="•"/>
            </a:pPr>
            <a:r>
              <a:rPr lang="en-GB" sz="1400" b="1" dirty="0" smtClean="0"/>
              <a:t>Boys – Fitness and Invasion Games</a:t>
            </a:r>
            <a:endParaRPr lang="en-GB" sz="1400" dirty="0" smtClean="0"/>
          </a:p>
          <a:p>
            <a:endParaRPr lang="en-GB" sz="1400" dirty="0"/>
          </a:p>
        </p:txBody>
      </p:sp>
      <p:sp>
        <p:nvSpPr>
          <p:cNvPr id="12" name="TextBox 11"/>
          <p:cNvSpPr txBox="1"/>
          <p:nvPr/>
        </p:nvSpPr>
        <p:spPr>
          <a:xfrm>
            <a:off x="381000" y="4648200"/>
            <a:ext cx="5976664" cy="1015663"/>
          </a:xfrm>
          <a:prstGeom prst="rect">
            <a:avLst/>
          </a:prstGeom>
          <a:noFill/>
          <a:ln w="12700">
            <a:solidFill>
              <a:schemeClr val="tx1"/>
            </a:solidFill>
          </a:ln>
        </p:spPr>
        <p:txBody>
          <a:bodyPr wrap="square" rtlCol="0">
            <a:spAutoFit/>
          </a:bodyPr>
          <a:lstStyle/>
          <a:p>
            <a:r>
              <a:rPr lang="en-GB" sz="1200" b="1" dirty="0" smtClean="0"/>
              <a:t>Equipment Required:</a:t>
            </a:r>
          </a:p>
          <a:p>
            <a:pPr marL="171450" indent="-171450">
              <a:buFont typeface="Arial" panose="020B0604020202020204" pitchFamily="34" charset="0"/>
              <a:buChar char="•"/>
            </a:pPr>
            <a:r>
              <a:rPr lang="en-GB" sz="1200" dirty="0" smtClean="0"/>
              <a:t>Full PE kit</a:t>
            </a:r>
          </a:p>
          <a:p>
            <a:endParaRPr lang="en-GB" dirty="0"/>
          </a:p>
          <a:p>
            <a:endParaRPr lang="en-GB" dirty="0" smtClean="0"/>
          </a:p>
        </p:txBody>
      </p:sp>
      <p:sp>
        <p:nvSpPr>
          <p:cNvPr id="13" name="TextBox 12"/>
          <p:cNvSpPr txBox="1"/>
          <p:nvPr/>
        </p:nvSpPr>
        <p:spPr>
          <a:xfrm>
            <a:off x="381000" y="5638800"/>
            <a:ext cx="5976664" cy="1938992"/>
          </a:xfrm>
          <a:prstGeom prst="rect">
            <a:avLst/>
          </a:prstGeom>
          <a:noFill/>
          <a:ln w="12700">
            <a:solidFill>
              <a:schemeClr val="tx1"/>
            </a:solidFill>
          </a:ln>
        </p:spPr>
        <p:txBody>
          <a:bodyPr wrap="square" rtlCol="0">
            <a:spAutoFit/>
          </a:bodyPr>
          <a:lstStyle/>
          <a:p>
            <a:r>
              <a:rPr lang="en-GB" sz="1200" b="1" dirty="0" smtClean="0"/>
              <a:t>Skills Assessed:</a:t>
            </a:r>
          </a:p>
          <a:p>
            <a:r>
              <a:rPr lang="en-GB" sz="1200" b="1" dirty="0" smtClean="0"/>
              <a:t>Physical</a:t>
            </a:r>
            <a:r>
              <a:rPr lang="en-GB" sz="1200" dirty="0" smtClean="0"/>
              <a:t> – Advancement of fundamental movement skills in realistic/games situations (running, throwing, jumping, catching, kicking). For example being able to show a range of different throws within a game of basketball. </a:t>
            </a:r>
          </a:p>
          <a:p>
            <a:r>
              <a:rPr lang="en-GB" sz="1200" b="1" dirty="0" smtClean="0"/>
              <a:t>Personal/Social </a:t>
            </a:r>
            <a:r>
              <a:rPr lang="en-GB" sz="1200" dirty="0" smtClean="0"/>
              <a:t>– Personal organisation, communicating clearly, working with others outside of immediate friendship group</a:t>
            </a:r>
          </a:p>
          <a:p>
            <a:r>
              <a:rPr lang="en-GB" sz="1200" b="1" dirty="0" smtClean="0"/>
              <a:t>Cognitive</a:t>
            </a:r>
            <a:r>
              <a:rPr lang="en-GB" sz="1200" dirty="0" smtClean="0"/>
              <a:t> – Knowing own strengths and weaknesses. Understanding how to outwit an opponent in different activities. </a:t>
            </a:r>
            <a:endParaRPr lang="en-GB" dirty="0" smtClean="0"/>
          </a:p>
          <a:p>
            <a:endParaRPr lang="en-GB" dirty="0"/>
          </a:p>
        </p:txBody>
      </p:sp>
      <p:sp>
        <p:nvSpPr>
          <p:cNvPr id="14" name="TextBox 13"/>
          <p:cNvSpPr txBox="1"/>
          <p:nvPr/>
        </p:nvSpPr>
        <p:spPr>
          <a:xfrm>
            <a:off x="381000" y="7620000"/>
            <a:ext cx="5976664" cy="646331"/>
          </a:xfrm>
          <a:prstGeom prst="rect">
            <a:avLst/>
          </a:prstGeom>
          <a:noFill/>
          <a:ln w="12700">
            <a:solidFill>
              <a:schemeClr val="tx1"/>
            </a:solidFill>
          </a:ln>
        </p:spPr>
        <p:txBody>
          <a:bodyPr wrap="square" rtlCol="0">
            <a:spAutoFit/>
          </a:bodyPr>
          <a:lstStyle/>
          <a:p>
            <a:r>
              <a:rPr lang="en-GB" sz="1200" b="1" dirty="0" smtClean="0"/>
              <a:t>Useful Websites/sources of information:</a:t>
            </a:r>
            <a:br>
              <a:rPr lang="en-GB" sz="1200" b="1" dirty="0" smtClean="0"/>
            </a:br>
            <a:r>
              <a:rPr lang="en-GB" sz="1200" dirty="0" smtClean="0"/>
              <a:t>Practising skills on a regular basis will be of benefit, this can be achieved through our extra curricular program. </a:t>
            </a:r>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Tree>
    <p:extLst>
      <p:ext uri="{BB962C8B-B14F-4D97-AF65-F5344CB8AC3E}">
        <p14:creationId xmlns:p14="http://schemas.microsoft.com/office/powerpoint/2010/main" val="79627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7" y="413583"/>
            <a:ext cx="6187563" cy="280311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2"/>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08961" y="1771274"/>
            <a:ext cx="3437929" cy="646331"/>
          </a:xfrm>
          <a:prstGeom prst="rect">
            <a:avLst/>
          </a:prstGeom>
          <a:noFill/>
        </p:spPr>
        <p:txBody>
          <a:bodyPr wrap="none" rtlCol="0">
            <a:spAutoFit/>
          </a:bodyPr>
          <a:lstStyle/>
          <a:p>
            <a:r>
              <a:rPr lang="en-GB" sz="3600" b="1" u="sng" dirty="0" smtClean="0"/>
              <a:t>YEAR 7 – Block 3 </a:t>
            </a:r>
            <a:endParaRPr lang="en-GB" sz="3600" b="1" u="sng" dirty="0"/>
          </a:p>
        </p:txBody>
      </p:sp>
      <p:sp>
        <p:nvSpPr>
          <p:cNvPr id="7" name="TextBox 6"/>
          <p:cNvSpPr txBox="1"/>
          <p:nvPr/>
        </p:nvSpPr>
        <p:spPr>
          <a:xfrm>
            <a:off x="2045603" y="2570371"/>
            <a:ext cx="3073277" cy="646331"/>
          </a:xfrm>
          <a:prstGeom prst="rect">
            <a:avLst/>
          </a:prstGeom>
          <a:noFill/>
        </p:spPr>
        <p:txBody>
          <a:bodyPr wrap="none" rtlCol="0">
            <a:spAutoFit/>
          </a:bodyPr>
          <a:lstStyle/>
          <a:p>
            <a:r>
              <a:rPr lang="en-GB" sz="3600" dirty="0" smtClean="0">
                <a:solidFill>
                  <a:srgbClr val="FF0000"/>
                </a:solidFill>
              </a:rPr>
              <a:t>Subject: Dance </a:t>
            </a:r>
            <a:endParaRPr lang="en-GB" sz="3600" dirty="0">
              <a:solidFill>
                <a:srgbClr val="FF0000"/>
              </a:solidFill>
            </a:endParaRPr>
          </a:p>
        </p:txBody>
      </p:sp>
      <p:sp>
        <p:nvSpPr>
          <p:cNvPr id="8" name="TextBox 7"/>
          <p:cNvSpPr txBox="1"/>
          <p:nvPr/>
        </p:nvSpPr>
        <p:spPr>
          <a:xfrm>
            <a:off x="620688" y="3563888"/>
            <a:ext cx="184731" cy="369332"/>
          </a:xfrm>
          <a:prstGeom prst="rect">
            <a:avLst/>
          </a:prstGeom>
          <a:noFill/>
        </p:spPr>
        <p:txBody>
          <a:bodyPr wrap="none" rtlCol="0">
            <a:spAutoFit/>
          </a:bodyPr>
          <a:lstStyle/>
          <a:p>
            <a:endParaRPr lang="en-GB" dirty="0"/>
          </a:p>
        </p:txBody>
      </p:sp>
      <p:sp>
        <p:nvSpPr>
          <p:cNvPr id="10" name="TextBox 9"/>
          <p:cNvSpPr txBox="1"/>
          <p:nvPr/>
        </p:nvSpPr>
        <p:spPr>
          <a:xfrm>
            <a:off x="289949" y="3379222"/>
            <a:ext cx="6235393" cy="338554"/>
          </a:xfrm>
          <a:prstGeom prst="rect">
            <a:avLst/>
          </a:prstGeom>
          <a:noFill/>
          <a:ln w="12700">
            <a:solidFill>
              <a:schemeClr val="tx1"/>
            </a:solidFill>
          </a:ln>
        </p:spPr>
        <p:txBody>
          <a:bodyPr wrap="square" rtlCol="0">
            <a:spAutoFit/>
          </a:bodyPr>
          <a:lstStyle/>
          <a:p>
            <a:r>
              <a:rPr lang="en-GB" sz="1600" dirty="0" smtClean="0"/>
              <a:t>Length of exam: 1hr (Practical) 30 mins (Written) </a:t>
            </a:r>
            <a:endParaRPr lang="en-GB" sz="1600" dirty="0"/>
          </a:p>
        </p:txBody>
      </p:sp>
      <p:sp>
        <p:nvSpPr>
          <p:cNvPr id="11" name="TextBox 10"/>
          <p:cNvSpPr txBox="1"/>
          <p:nvPr/>
        </p:nvSpPr>
        <p:spPr>
          <a:xfrm>
            <a:off x="309915" y="3748625"/>
            <a:ext cx="6236019" cy="861774"/>
          </a:xfrm>
          <a:prstGeom prst="rect">
            <a:avLst/>
          </a:prstGeom>
          <a:noFill/>
          <a:ln w="12700">
            <a:solidFill>
              <a:schemeClr val="tx1"/>
            </a:solidFill>
          </a:ln>
        </p:spPr>
        <p:txBody>
          <a:bodyPr wrap="square" rtlCol="0">
            <a:spAutoFit/>
          </a:bodyPr>
          <a:lstStyle/>
          <a:p>
            <a:r>
              <a:rPr lang="en-GB" sz="1400" b="1" dirty="0" smtClean="0"/>
              <a:t>Topics: </a:t>
            </a:r>
          </a:p>
          <a:p>
            <a:pPr marL="171450" indent="-171450">
              <a:buFont typeface="Arial" panose="020B0604020202020204" pitchFamily="34" charset="0"/>
              <a:buChar char="•"/>
            </a:pPr>
            <a:r>
              <a:rPr lang="en-GB" sz="1200" dirty="0" smtClean="0"/>
              <a:t>Musical Theatre </a:t>
            </a:r>
          </a:p>
          <a:p>
            <a:pPr marL="171450" indent="-171450">
              <a:buFont typeface="Arial" panose="020B0604020202020204" pitchFamily="34" charset="0"/>
              <a:buChar char="•"/>
            </a:pPr>
            <a:r>
              <a:rPr lang="en-GB" sz="1200" dirty="0" smtClean="0"/>
              <a:t>Dance skills used in Musical Theatre</a:t>
            </a:r>
          </a:p>
          <a:p>
            <a:pPr marL="171450" indent="-171450">
              <a:buFont typeface="Arial" panose="020B0604020202020204" pitchFamily="34" charset="0"/>
              <a:buChar char="•"/>
            </a:pPr>
            <a:r>
              <a:rPr lang="en-GB" sz="1200" dirty="0" smtClean="0"/>
              <a:t>Singing skills used in Musical Theatre </a:t>
            </a:r>
          </a:p>
        </p:txBody>
      </p:sp>
      <p:sp>
        <p:nvSpPr>
          <p:cNvPr id="12" name="TextBox 11"/>
          <p:cNvSpPr txBox="1"/>
          <p:nvPr/>
        </p:nvSpPr>
        <p:spPr>
          <a:xfrm>
            <a:off x="301161" y="4709916"/>
            <a:ext cx="6236018" cy="1600438"/>
          </a:xfrm>
          <a:prstGeom prst="rect">
            <a:avLst/>
          </a:prstGeom>
          <a:noFill/>
          <a:ln w="12700">
            <a:solidFill>
              <a:schemeClr val="tx1"/>
            </a:solidFill>
          </a:ln>
        </p:spPr>
        <p:txBody>
          <a:bodyPr wrap="square" rtlCol="0">
            <a:spAutoFit/>
          </a:bodyPr>
          <a:lstStyle/>
          <a:p>
            <a:r>
              <a:rPr lang="en-GB" sz="1400" b="1" dirty="0" smtClean="0"/>
              <a:t>Equipment Required:</a:t>
            </a:r>
          </a:p>
          <a:p>
            <a:pPr algn="ctr"/>
            <a:endParaRPr lang="en-GB" sz="1200" b="1" u="sng" dirty="0"/>
          </a:p>
          <a:p>
            <a:pPr algn="ctr"/>
            <a:endParaRPr lang="en-GB" sz="1200" b="1" u="sng" dirty="0" smtClean="0"/>
          </a:p>
          <a:p>
            <a:pPr algn="ctr"/>
            <a:endParaRPr lang="en-GB" sz="1200" b="1" u="sng" dirty="0"/>
          </a:p>
          <a:p>
            <a:pPr algn="ctr"/>
            <a:endParaRPr lang="en-GB" sz="1200" b="1" u="sng" dirty="0" smtClean="0"/>
          </a:p>
          <a:p>
            <a:pPr algn="ctr"/>
            <a:endParaRPr lang="en-GB" sz="1200" b="1" u="sng" dirty="0"/>
          </a:p>
          <a:p>
            <a:pPr algn="ctr"/>
            <a:endParaRPr lang="en-GB" sz="1200" b="1" u="sng" dirty="0" smtClean="0"/>
          </a:p>
          <a:p>
            <a:pPr algn="ctr"/>
            <a:endParaRPr lang="en-GB" sz="1200" b="1" u="sng" dirty="0" smtClean="0"/>
          </a:p>
        </p:txBody>
      </p:sp>
      <p:sp>
        <p:nvSpPr>
          <p:cNvPr id="13" name="TextBox 12"/>
          <p:cNvSpPr txBox="1"/>
          <p:nvPr/>
        </p:nvSpPr>
        <p:spPr>
          <a:xfrm>
            <a:off x="267427" y="6361682"/>
            <a:ext cx="6257913" cy="1785104"/>
          </a:xfrm>
          <a:prstGeom prst="rect">
            <a:avLst/>
          </a:prstGeom>
          <a:noFill/>
          <a:ln w="12700">
            <a:solidFill>
              <a:schemeClr val="tx1"/>
            </a:solidFill>
          </a:ln>
        </p:spPr>
        <p:txBody>
          <a:bodyPr wrap="square" rtlCol="0">
            <a:spAutoFit/>
          </a:bodyPr>
          <a:lstStyle/>
          <a:p>
            <a:r>
              <a:rPr lang="en-GB" sz="1400" b="1" dirty="0" smtClean="0"/>
              <a:t>Skills Assessed:</a:t>
            </a:r>
          </a:p>
          <a:p>
            <a:pPr marL="628650" lvl="1" indent="-171450">
              <a:buFont typeface="Arial" panose="020B0604020202020204" pitchFamily="34" charset="0"/>
              <a:buChar char="•"/>
            </a:pPr>
            <a:r>
              <a:rPr lang="en-GB" sz="1200" dirty="0" smtClean="0"/>
              <a:t>Accuracy of movement</a:t>
            </a:r>
          </a:p>
          <a:p>
            <a:pPr marL="628650" lvl="1" indent="-171450">
              <a:buFont typeface="Arial" panose="020B0604020202020204" pitchFamily="34" charset="0"/>
              <a:buChar char="•"/>
            </a:pPr>
            <a:r>
              <a:rPr lang="en-GB" sz="1200" dirty="0" smtClean="0"/>
              <a:t>Movement memory</a:t>
            </a:r>
          </a:p>
          <a:p>
            <a:pPr marL="628650" lvl="1" indent="-171450">
              <a:buFont typeface="Arial" panose="020B0604020202020204" pitchFamily="34" charset="0"/>
              <a:buChar char="•"/>
            </a:pPr>
            <a:r>
              <a:rPr lang="en-GB" sz="1200" dirty="0" smtClean="0"/>
              <a:t>Spatial awareness</a:t>
            </a:r>
          </a:p>
          <a:p>
            <a:pPr marL="628650" lvl="1" indent="-171450">
              <a:buFont typeface="Arial" panose="020B0604020202020204" pitchFamily="34" charset="0"/>
              <a:buChar char="•"/>
            </a:pPr>
            <a:r>
              <a:rPr lang="en-GB" sz="1200" dirty="0" smtClean="0"/>
              <a:t>Accuracy of timing</a:t>
            </a:r>
          </a:p>
          <a:p>
            <a:pPr marL="628650" lvl="1" indent="-171450">
              <a:buFont typeface="Arial" panose="020B0604020202020204" pitchFamily="34" charset="0"/>
              <a:buChar char="•"/>
            </a:pPr>
            <a:r>
              <a:rPr lang="en-GB" sz="1200" dirty="0" smtClean="0"/>
              <a:t>Interpretation of dance idea</a:t>
            </a:r>
          </a:p>
          <a:p>
            <a:pPr marL="628650" lvl="1" indent="-171450">
              <a:buFont typeface="Arial" panose="020B0604020202020204" pitchFamily="34" charset="0"/>
              <a:buChar char="•"/>
            </a:pPr>
            <a:r>
              <a:rPr lang="en-GB" sz="1200" dirty="0" smtClean="0"/>
              <a:t>Embodiment of character</a:t>
            </a:r>
          </a:p>
          <a:p>
            <a:pPr marL="628650" lvl="1" indent="-171450">
              <a:buFont typeface="Arial" panose="020B0604020202020204" pitchFamily="34" charset="0"/>
              <a:buChar char="•"/>
            </a:pPr>
            <a:r>
              <a:rPr lang="en-GB" sz="1200" dirty="0" smtClean="0"/>
              <a:t>Use of expression</a:t>
            </a:r>
            <a:endParaRPr lang="en-GB" sz="1200" dirty="0"/>
          </a:p>
          <a:p>
            <a:pPr marL="628650" lvl="1" indent="-171450">
              <a:buFont typeface="Arial" panose="020B0604020202020204" pitchFamily="34" charset="0"/>
              <a:buChar char="•"/>
            </a:pPr>
            <a:r>
              <a:rPr lang="en-GB" sz="1200" dirty="0" smtClean="0"/>
              <a:t>Relationships with others</a:t>
            </a:r>
          </a:p>
        </p:txBody>
      </p:sp>
      <p:sp>
        <p:nvSpPr>
          <p:cNvPr id="14" name="TextBox 13"/>
          <p:cNvSpPr txBox="1"/>
          <p:nvPr/>
        </p:nvSpPr>
        <p:spPr>
          <a:xfrm>
            <a:off x="274763" y="8146786"/>
            <a:ext cx="6257912" cy="861774"/>
          </a:xfrm>
          <a:prstGeom prst="rect">
            <a:avLst/>
          </a:prstGeom>
          <a:noFill/>
          <a:ln w="12700">
            <a:solidFill>
              <a:schemeClr val="tx1"/>
            </a:solidFill>
          </a:ln>
        </p:spPr>
        <p:txBody>
          <a:bodyPr wrap="square" rtlCol="0">
            <a:spAutoFit/>
          </a:bodyPr>
          <a:lstStyle/>
          <a:p>
            <a:r>
              <a:rPr lang="en-GB" sz="1400" b="1" dirty="0" smtClean="0"/>
              <a:t>Useful Websites/sources of information</a:t>
            </a:r>
            <a:r>
              <a:rPr lang="en-GB" sz="1200" b="1" dirty="0" smtClean="0"/>
              <a:t>:</a:t>
            </a:r>
          </a:p>
          <a:p>
            <a:pPr marL="171450" indent="-171450">
              <a:buFont typeface="Arial" panose="020B0604020202020204" pitchFamily="34" charset="0"/>
              <a:buChar char="•"/>
            </a:pPr>
            <a:r>
              <a:rPr lang="en-GB" sz="1200" dirty="0" smtClean="0"/>
              <a:t>You tube: Matilda the Musical</a:t>
            </a:r>
          </a:p>
          <a:p>
            <a:pPr marL="171450" indent="-171450">
              <a:buFont typeface="Arial" panose="020B0604020202020204" pitchFamily="34" charset="0"/>
              <a:buChar char="•"/>
            </a:pPr>
            <a:r>
              <a:rPr lang="en-GB" sz="1200" dirty="0" smtClean="0"/>
              <a:t>The supporting revision guide given to your child in week </a:t>
            </a:r>
            <a:r>
              <a:rPr lang="en-GB" sz="1200" dirty="0"/>
              <a:t>4. This needs to be signed once you have seen them revising the information in preparation for this knowledge test.  </a:t>
            </a:r>
          </a:p>
        </p:txBody>
      </p:sp>
      <p:sp>
        <p:nvSpPr>
          <p:cNvPr id="4" name="Title 1"/>
          <p:cNvSpPr>
            <a:spLocks noGrp="1"/>
          </p:cNvSpPr>
          <p:nvPr>
            <p:ph type="title"/>
          </p:nvPr>
        </p:nvSpPr>
        <p:spPr>
          <a:xfrm>
            <a:off x="4149080" y="179512"/>
            <a:ext cx="2318926" cy="492232"/>
          </a:xfrm>
          <a:solidFill>
            <a:schemeClr val="bg1"/>
          </a:solidFill>
        </p:spPr>
        <p:txBody>
          <a:bodyPr>
            <a:normAutofit fontScale="90000"/>
          </a:bodyPr>
          <a:lstStyle/>
          <a:p>
            <a:r>
              <a:rPr lang="en-GB" sz="1200" dirty="0" smtClean="0"/>
              <a:t>2018 Assessment Week</a:t>
            </a:r>
            <a:br>
              <a:rPr lang="en-GB" sz="1200" dirty="0" smtClean="0"/>
            </a:br>
            <a:r>
              <a:rPr lang="en-GB" sz="1200" dirty="0" smtClean="0"/>
              <a:t>Week commencing 23</a:t>
            </a:r>
            <a:r>
              <a:rPr lang="en-GB" sz="1200" baseline="30000" dirty="0" smtClean="0"/>
              <a:t>rd</a:t>
            </a:r>
            <a:r>
              <a:rPr lang="en-GB" sz="1200" dirty="0" smtClean="0"/>
              <a:t> April 2018.</a:t>
            </a:r>
            <a:br>
              <a:rPr lang="en-GB" sz="1200" dirty="0" smtClean="0"/>
            </a:br>
            <a:endParaRPr lang="en-GB" sz="1200" dirty="0"/>
          </a:p>
        </p:txBody>
      </p:sp>
      <p:sp>
        <p:nvSpPr>
          <p:cNvPr id="3" name="TextBox 2"/>
          <p:cNvSpPr txBox="1"/>
          <p:nvPr/>
        </p:nvSpPr>
        <p:spPr>
          <a:xfrm>
            <a:off x="267430" y="5100731"/>
            <a:ext cx="3128955" cy="1231106"/>
          </a:xfrm>
          <a:prstGeom prst="rect">
            <a:avLst/>
          </a:prstGeom>
          <a:noFill/>
        </p:spPr>
        <p:txBody>
          <a:bodyPr wrap="square" rtlCol="0">
            <a:spAutoFit/>
          </a:bodyPr>
          <a:lstStyle/>
          <a:p>
            <a:pPr algn="ctr"/>
            <a:r>
              <a:rPr lang="en-GB" sz="1400" b="1" dirty="0"/>
              <a:t>Practical </a:t>
            </a:r>
            <a:r>
              <a:rPr lang="en-GB" sz="1400" b="1" dirty="0" smtClean="0"/>
              <a:t>Assessment  - Lesson 4</a:t>
            </a:r>
            <a:endParaRPr lang="en-GB" sz="1400" b="1" dirty="0"/>
          </a:p>
          <a:p>
            <a:r>
              <a:rPr lang="en-GB" sz="1200" dirty="0" smtClean="0"/>
              <a:t>Each student is to perform </a:t>
            </a:r>
            <a:r>
              <a:rPr lang="en-GB" sz="1200" dirty="0"/>
              <a:t>in a whole class performance based on ‘Revolting Children’ from Matilda the </a:t>
            </a:r>
            <a:r>
              <a:rPr lang="en-GB" sz="1200" dirty="0" smtClean="0"/>
              <a:t>Musical.</a:t>
            </a:r>
          </a:p>
          <a:p>
            <a:pPr marL="171450" indent="-171450">
              <a:buFont typeface="Wingdings" panose="05000000000000000000" pitchFamily="2" charset="2"/>
              <a:buChar char="ü"/>
            </a:pPr>
            <a:r>
              <a:rPr lang="en-GB" sz="1200" dirty="0" smtClean="0"/>
              <a:t>Bare feet</a:t>
            </a:r>
          </a:p>
          <a:p>
            <a:pPr marL="171450" indent="-171450">
              <a:buFont typeface="Wingdings" panose="05000000000000000000" pitchFamily="2" charset="2"/>
              <a:buChar char="ü"/>
            </a:pPr>
            <a:r>
              <a:rPr lang="en-GB" sz="1200" dirty="0" smtClean="0"/>
              <a:t>Girls – trousers/ leggings</a:t>
            </a:r>
          </a:p>
        </p:txBody>
      </p:sp>
      <p:sp>
        <p:nvSpPr>
          <p:cNvPr id="15" name="TextBox 14"/>
          <p:cNvSpPr txBox="1"/>
          <p:nvPr/>
        </p:nvSpPr>
        <p:spPr>
          <a:xfrm>
            <a:off x="3645023" y="5100731"/>
            <a:ext cx="2880317" cy="861774"/>
          </a:xfrm>
          <a:prstGeom prst="rect">
            <a:avLst/>
          </a:prstGeom>
          <a:noFill/>
        </p:spPr>
        <p:txBody>
          <a:bodyPr wrap="square" rtlCol="0">
            <a:spAutoFit/>
          </a:bodyPr>
          <a:lstStyle/>
          <a:p>
            <a:pPr algn="ctr"/>
            <a:r>
              <a:rPr lang="en-GB" sz="1400" b="1" dirty="0" smtClean="0"/>
              <a:t>Written Assessment – Lesson 5</a:t>
            </a:r>
          </a:p>
          <a:p>
            <a:r>
              <a:rPr lang="en-GB" sz="1200" dirty="0" smtClean="0"/>
              <a:t>Each student is to complete a written knowledge test. </a:t>
            </a:r>
          </a:p>
          <a:p>
            <a:pPr marL="171450" indent="-171450">
              <a:buFont typeface="Wingdings" panose="05000000000000000000" pitchFamily="2" charset="2"/>
              <a:buChar char="ü"/>
            </a:pPr>
            <a:r>
              <a:rPr lang="en-GB" sz="1200" dirty="0" smtClean="0"/>
              <a:t>Pen</a:t>
            </a:r>
            <a:endParaRPr lang="en-GB" sz="1200" dirty="0"/>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4744800" y="539552"/>
            <a:ext cx="1780540" cy="1099146"/>
          </a:xfrm>
          <a:prstGeom prst="rect">
            <a:avLst/>
          </a:prstGeom>
          <a:noFill/>
        </p:spPr>
      </p:pic>
    </p:spTree>
    <p:extLst>
      <p:ext uri="{BB962C8B-B14F-4D97-AF65-F5344CB8AC3E}">
        <p14:creationId xmlns:p14="http://schemas.microsoft.com/office/powerpoint/2010/main" val="3239279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1529</Words>
  <Application>Microsoft Office PowerPoint</Application>
  <PresentationFormat>On-screen Show (4:3)</PresentationFormat>
  <Paragraphs>300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2018 Assessment Week week commencing 16th April 2018. Mrs T Liddell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lpstr>2018 Assessment Week Week commencing 23rd April 2018. </vt:lpstr>
    </vt:vector>
  </TitlesOfParts>
  <Company>Park Hall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Assessment Week week commencing 16th April 2018. Mrs T Liddell </dc:title>
  <dc:creator>Joe Roper</dc:creator>
  <cp:lastModifiedBy>Joe Roper</cp:lastModifiedBy>
  <cp:revision>5</cp:revision>
  <dcterms:created xsi:type="dcterms:W3CDTF">2018-04-15T15:12:05Z</dcterms:created>
  <dcterms:modified xsi:type="dcterms:W3CDTF">2018-04-16T09:54:44Z</dcterms:modified>
</cp:coreProperties>
</file>