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306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F7BEDED-F0D4-428E-A77C-BC3A4F75B3DE}" type="datetimeFigureOut">
              <a:rPr lang="en-GB" smtClean="0"/>
              <a:t>02/04/2019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3770F0-688E-477D-A794-5F6EFBCCEDFE}" type="slidenum">
              <a:rPr lang="en-GB" smtClean="0"/>
              <a:t>‹#›</a:t>
            </a:fld>
            <a:endParaRPr lang="en-GB"/>
          </a:p>
        </p:txBody>
      </p:sp>
    </p:spTree>
    <p:extLst>
      <p:ext uri="{BB962C8B-B14F-4D97-AF65-F5344CB8AC3E}">
        <p14:creationId xmlns:p14="http://schemas.microsoft.com/office/powerpoint/2010/main" val="3717721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7BEDED-F0D4-428E-A77C-BC3A4F75B3DE}" type="datetimeFigureOut">
              <a:rPr lang="en-GB" smtClean="0"/>
              <a:t>02/04/2019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3770F0-688E-477D-A794-5F6EFBCCEDFE}" type="slidenum">
              <a:rPr lang="en-GB" smtClean="0"/>
              <a:t>‹#›</a:t>
            </a:fld>
            <a:endParaRPr lang="en-GB"/>
          </a:p>
        </p:txBody>
      </p:sp>
    </p:spTree>
    <p:extLst>
      <p:ext uri="{BB962C8B-B14F-4D97-AF65-F5344CB8AC3E}">
        <p14:creationId xmlns:p14="http://schemas.microsoft.com/office/powerpoint/2010/main" val="3557547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7BEDED-F0D4-428E-A77C-BC3A4F75B3DE}" type="datetimeFigureOut">
              <a:rPr lang="en-GB" smtClean="0"/>
              <a:t>02/04/2019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3770F0-688E-477D-A794-5F6EFBCCEDFE}" type="slidenum">
              <a:rPr lang="en-GB" smtClean="0"/>
              <a:t>‹#›</a:t>
            </a:fld>
            <a:endParaRPr lang="en-GB"/>
          </a:p>
        </p:txBody>
      </p:sp>
    </p:spTree>
    <p:extLst>
      <p:ext uri="{BB962C8B-B14F-4D97-AF65-F5344CB8AC3E}">
        <p14:creationId xmlns:p14="http://schemas.microsoft.com/office/powerpoint/2010/main" val="3809878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7BEDED-F0D4-428E-A77C-BC3A4F75B3DE}" type="datetimeFigureOut">
              <a:rPr lang="en-GB" smtClean="0"/>
              <a:t>02/04/2019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3770F0-688E-477D-A794-5F6EFBCCEDFE}" type="slidenum">
              <a:rPr lang="en-GB" smtClean="0"/>
              <a:t>‹#›</a:t>
            </a:fld>
            <a:endParaRPr lang="en-GB"/>
          </a:p>
        </p:txBody>
      </p:sp>
    </p:spTree>
    <p:extLst>
      <p:ext uri="{BB962C8B-B14F-4D97-AF65-F5344CB8AC3E}">
        <p14:creationId xmlns:p14="http://schemas.microsoft.com/office/powerpoint/2010/main" val="2816361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F7BEDED-F0D4-428E-A77C-BC3A4F75B3DE}" type="datetimeFigureOut">
              <a:rPr lang="en-GB" smtClean="0"/>
              <a:t>02/04/2019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3770F0-688E-477D-A794-5F6EFBCCEDFE}" type="slidenum">
              <a:rPr lang="en-GB" smtClean="0"/>
              <a:t>‹#›</a:t>
            </a:fld>
            <a:endParaRPr lang="en-GB"/>
          </a:p>
        </p:txBody>
      </p:sp>
    </p:spTree>
    <p:extLst>
      <p:ext uri="{BB962C8B-B14F-4D97-AF65-F5344CB8AC3E}">
        <p14:creationId xmlns:p14="http://schemas.microsoft.com/office/powerpoint/2010/main" val="489043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F7BEDED-F0D4-428E-A77C-BC3A4F75B3DE}" type="datetimeFigureOut">
              <a:rPr lang="en-GB" smtClean="0"/>
              <a:t>02/04/2019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3770F0-688E-477D-A794-5F6EFBCCEDFE}" type="slidenum">
              <a:rPr lang="en-GB" smtClean="0"/>
              <a:t>‹#›</a:t>
            </a:fld>
            <a:endParaRPr lang="en-GB"/>
          </a:p>
        </p:txBody>
      </p:sp>
    </p:spTree>
    <p:extLst>
      <p:ext uri="{BB962C8B-B14F-4D97-AF65-F5344CB8AC3E}">
        <p14:creationId xmlns:p14="http://schemas.microsoft.com/office/powerpoint/2010/main" val="2559312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F7BEDED-F0D4-428E-A77C-BC3A4F75B3DE}" type="datetimeFigureOut">
              <a:rPr lang="en-GB" smtClean="0"/>
              <a:t>02/04/2019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43770F0-688E-477D-A794-5F6EFBCCEDFE}" type="slidenum">
              <a:rPr lang="en-GB" smtClean="0"/>
              <a:t>‹#›</a:t>
            </a:fld>
            <a:endParaRPr lang="en-GB"/>
          </a:p>
        </p:txBody>
      </p:sp>
    </p:spTree>
    <p:extLst>
      <p:ext uri="{BB962C8B-B14F-4D97-AF65-F5344CB8AC3E}">
        <p14:creationId xmlns:p14="http://schemas.microsoft.com/office/powerpoint/2010/main" val="1687162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F7BEDED-F0D4-428E-A77C-BC3A4F75B3DE}" type="datetimeFigureOut">
              <a:rPr lang="en-GB" smtClean="0"/>
              <a:t>02/04/2019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43770F0-688E-477D-A794-5F6EFBCCEDFE}" type="slidenum">
              <a:rPr lang="en-GB" smtClean="0"/>
              <a:t>‹#›</a:t>
            </a:fld>
            <a:endParaRPr lang="en-GB"/>
          </a:p>
        </p:txBody>
      </p:sp>
    </p:spTree>
    <p:extLst>
      <p:ext uri="{BB962C8B-B14F-4D97-AF65-F5344CB8AC3E}">
        <p14:creationId xmlns:p14="http://schemas.microsoft.com/office/powerpoint/2010/main" val="4020998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7BEDED-F0D4-428E-A77C-BC3A4F75B3DE}" type="datetimeFigureOut">
              <a:rPr lang="en-GB" smtClean="0"/>
              <a:t>02/04/2019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43770F0-688E-477D-A794-5F6EFBCCEDFE}" type="slidenum">
              <a:rPr lang="en-GB" smtClean="0"/>
              <a:t>‹#›</a:t>
            </a:fld>
            <a:endParaRPr lang="en-GB"/>
          </a:p>
        </p:txBody>
      </p:sp>
    </p:spTree>
    <p:extLst>
      <p:ext uri="{BB962C8B-B14F-4D97-AF65-F5344CB8AC3E}">
        <p14:creationId xmlns:p14="http://schemas.microsoft.com/office/powerpoint/2010/main" val="1507978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F7BEDED-F0D4-428E-A77C-BC3A4F75B3DE}" type="datetimeFigureOut">
              <a:rPr lang="en-GB" smtClean="0"/>
              <a:t>02/04/2019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3770F0-688E-477D-A794-5F6EFBCCEDFE}" type="slidenum">
              <a:rPr lang="en-GB" smtClean="0"/>
              <a:t>‹#›</a:t>
            </a:fld>
            <a:endParaRPr lang="en-GB"/>
          </a:p>
        </p:txBody>
      </p:sp>
    </p:spTree>
    <p:extLst>
      <p:ext uri="{BB962C8B-B14F-4D97-AF65-F5344CB8AC3E}">
        <p14:creationId xmlns:p14="http://schemas.microsoft.com/office/powerpoint/2010/main" val="677575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F7BEDED-F0D4-428E-A77C-BC3A4F75B3DE}" type="datetimeFigureOut">
              <a:rPr lang="en-GB" smtClean="0"/>
              <a:t>02/04/2019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3770F0-688E-477D-A794-5F6EFBCCEDFE}" type="slidenum">
              <a:rPr lang="en-GB" smtClean="0"/>
              <a:t>‹#›</a:t>
            </a:fld>
            <a:endParaRPr lang="en-GB"/>
          </a:p>
        </p:txBody>
      </p:sp>
    </p:spTree>
    <p:extLst>
      <p:ext uri="{BB962C8B-B14F-4D97-AF65-F5344CB8AC3E}">
        <p14:creationId xmlns:p14="http://schemas.microsoft.com/office/powerpoint/2010/main" val="1908433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F7BEDED-F0D4-428E-A77C-BC3A4F75B3DE}" type="datetimeFigureOut">
              <a:rPr lang="en-GB" smtClean="0"/>
              <a:t>02/04/2019</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43770F0-688E-477D-A794-5F6EFBCCEDFE}" type="slidenum">
              <a:rPr lang="en-GB" smtClean="0"/>
              <a:t>‹#›</a:t>
            </a:fld>
            <a:endParaRPr lang="en-GB"/>
          </a:p>
        </p:txBody>
      </p:sp>
    </p:spTree>
    <p:extLst>
      <p:ext uri="{BB962C8B-B14F-4D97-AF65-F5344CB8AC3E}">
        <p14:creationId xmlns:p14="http://schemas.microsoft.com/office/powerpoint/2010/main" val="35289542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rench-games.net/"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www.conjugation-fr.com/" TargetMode="External"/><Relationship Id="rId4" Type="http://schemas.openxmlformats.org/officeDocument/2006/relationships/hyperlink" Target="http://www.verb2verbe.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bbc.com/education/levels/z4kw2hv"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phaks3science.weebly.com/year-9.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french-games.net/"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www.conjugation-fr.com/" TargetMode="External"/><Relationship Id="rId4" Type="http://schemas.openxmlformats.org/officeDocument/2006/relationships/hyperlink" Target="http://www.verb2verbe.co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spanish-games.net/"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rockalingua.com/games/colors" TargetMode="External"/><Relationship Id="rId4" Type="http://schemas.openxmlformats.org/officeDocument/2006/relationships/hyperlink" Target="http://www.duolingo.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spanish-games.net/"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rockalingua.com/games/colors" TargetMode="External"/><Relationship Id="rId4" Type="http://schemas.openxmlformats.org/officeDocument/2006/relationships/hyperlink" Target="http://www.duolingo.co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teach-ict.co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scratch.mit.edu/"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37778" y="794584"/>
            <a:ext cx="6110436" cy="7992889"/>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65" y="920553"/>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768974" y="2143824"/>
            <a:ext cx="1522340" cy="646331"/>
          </a:xfrm>
          <a:prstGeom prst="rect">
            <a:avLst/>
          </a:prstGeom>
          <a:noFill/>
        </p:spPr>
        <p:txBody>
          <a:bodyPr wrap="none" rtlCol="0">
            <a:spAutoFit/>
          </a:bodyPr>
          <a:lstStyle/>
          <a:p>
            <a:r>
              <a:rPr lang="en-GB" sz="3600" b="1" u="sng" dirty="0">
                <a:solidFill>
                  <a:prstClr val="black"/>
                </a:solidFill>
              </a:rPr>
              <a:t>YEAR 8</a:t>
            </a:r>
            <a:endParaRPr lang="en-GB" sz="3600" b="1" u="sng" dirty="0">
              <a:solidFill>
                <a:prstClr val="black"/>
              </a:solidFill>
            </a:endParaRPr>
          </a:p>
        </p:txBody>
      </p:sp>
      <p:sp>
        <p:nvSpPr>
          <p:cNvPr id="7" name="TextBox 6"/>
          <p:cNvSpPr txBox="1"/>
          <p:nvPr/>
        </p:nvSpPr>
        <p:spPr>
          <a:xfrm>
            <a:off x="2060849" y="2951372"/>
            <a:ext cx="3176191" cy="646331"/>
          </a:xfrm>
          <a:prstGeom prst="rect">
            <a:avLst/>
          </a:prstGeom>
          <a:noFill/>
        </p:spPr>
        <p:txBody>
          <a:bodyPr wrap="none" rtlCol="0">
            <a:spAutoFit/>
          </a:bodyPr>
          <a:lstStyle/>
          <a:p>
            <a:r>
              <a:rPr lang="en-GB" sz="3600" dirty="0">
                <a:solidFill>
                  <a:srgbClr val="FF0000"/>
                </a:solidFill>
              </a:rPr>
              <a:t>Subject: French </a:t>
            </a:r>
            <a:endParaRPr lang="en-GB" sz="3600" dirty="0">
              <a:solidFill>
                <a:srgbClr val="FF0000"/>
              </a:solidFill>
            </a:endParaRPr>
          </a:p>
        </p:txBody>
      </p:sp>
      <p:sp>
        <p:nvSpPr>
          <p:cNvPr id="8" name="TextBox 7"/>
          <p:cNvSpPr txBox="1"/>
          <p:nvPr/>
        </p:nvSpPr>
        <p:spPr>
          <a:xfrm>
            <a:off x="620689" y="3944888"/>
            <a:ext cx="184731" cy="369332"/>
          </a:xfrm>
          <a:prstGeom prst="rect">
            <a:avLst/>
          </a:prstGeom>
          <a:noFill/>
        </p:spPr>
        <p:txBody>
          <a:bodyPr wrap="none" rtlCol="0">
            <a:spAutoFit/>
          </a:bodyPr>
          <a:lstStyle/>
          <a:p>
            <a:endParaRPr lang="en-GB" dirty="0">
              <a:solidFill>
                <a:prstClr val="black"/>
              </a:solidFill>
            </a:endParaRPr>
          </a:p>
        </p:txBody>
      </p:sp>
      <p:sp>
        <p:nvSpPr>
          <p:cNvPr id="10" name="TextBox 9"/>
          <p:cNvSpPr txBox="1"/>
          <p:nvPr/>
        </p:nvSpPr>
        <p:spPr>
          <a:xfrm>
            <a:off x="404664" y="3728864"/>
            <a:ext cx="5976664" cy="369332"/>
          </a:xfrm>
          <a:prstGeom prst="rect">
            <a:avLst/>
          </a:prstGeom>
          <a:noFill/>
          <a:ln w="12700">
            <a:solidFill>
              <a:schemeClr val="tx1"/>
            </a:solidFill>
          </a:ln>
        </p:spPr>
        <p:txBody>
          <a:bodyPr wrap="square" rtlCol="0">
            <a:spAutoFit/>
          </a:bodyPr>
          <a:lstStyle/>
          <a:p>
            <a:r>
              <a:rPr lang="en-GB" dirty="0">
                <a:solidFill>
                  <a:prstClr val="black"/>
                </a:solidFill>
              </a:rPr>
              <a:t>Length of exam: 1 hour (Writing).</a:t>
            </a:r>
            <a:endParaRPr lang="en-GB" dirty="0">
              <a:solidFill>
                <a:prstClr val="black"/>
              </a:solidFill>
            </a:endParaRPr>
          </a:p>
        </p:txBody>
      </p:sp>
      <p:sp>
        <p:nvSpPr>
          <p:cNvPr id="11" name="TextBox 10"/>
          <p:cNvSpPr txBox="1"/>
          <p:nvPr/>
        </p:nvSpPr>
        <p:spPr>
          <a:xfrm>
            <a:off x="404664" y="4228677"/>
            <a:ext cx="5976664" cy="1015663"/>
          </a:xfrm>
          <a:prstGeom prst="rect">
            <a:avLst/>
          </a:prstGeom>
          <a:noFill/>
          <a:ln w="12700">
            <a:solidFill>
              <a:schemeClr val="tx1"/>
            </a:solidFill>
          </a:ln>
        </p:spPr>
        <p:txBody>
          <a:bodyPr wrap="square" rtlCol="0">
            <a:spAutoFit/>
          </a:bodyPr>
          <a:lstStyle/>
          <a:p>
            <a:r>
              <a:rPr lang="en-GB" sz="1200" b="1" dirty="0">
                <a:solidFill>
                  <a:prstClr val="black"/>
                </a:solidFill>
              </a:rPr>
              <a:t>Topics: Pupils have been studying a topic called ‘Chez </a:t>
            </a:r>
            <a:r>
              <a:rPr lang="en-GB" sz="1200" b="1" dirty="0" err="1">
                <a:solidFill>
                  <a:prstClr val="black"/>
                </a:solidFill>
              </a:rPr>
              <a:t>Moi</a:t>
            </a:r>
            <a:r>
              <a:rPr lang="en-GB" sz="1200" b="1" dirty="0">
                <a:solidFill>
                  <a:prstClr val="black"/>
                </a:solidFill>
              </a:rPr>
              <a:t>, Chez </a:t>
            </a:r>
            <a:r>
              <a:rPr lang="en-GB" sz="1200" b="1" dirty="0" err="1">
                <a:solidFill>
                  <a:prstClr val="black"/>
                </a:solidFill>
              </a:rPr>
              <a:t>Toi</a:t>
            </a:r>
            <a:r>
              <a:rPr lang="en-GB" sz="1200" b="1" dirty="0">
                <a:solidFill>
                  <a:prstClr val="black"/>
                </a:solidFill>
              </a:rPr>
              <a:t>’ in French. Within this topic, they learn about how to describe the area they live in, the rooms of a house, descriptions and places concerning the rooms of the house. In addition to this, they also study ‘breakfast’ vocabulary and how to describe different foods and what they eat in French. They will take a writing exam for an hour describing these topics in French.</a:t>
            </a:r>
          </a:p>
        </p:txBody>
      </p:sp>
      <p:sp>
        <p:nvSpPr>
          <p:cNvPr id="12" name="TextBox 11"/>
          <p:cNvSpPr txBox="1"/>
          <p:nvPr/>
        </p:nvSpPr>
        <p:spPr>
          <a:xfrm>
            <a:off x="410622" y="5313041"/>
            <a:ext cx="5969805" cy="1200329"/>
          </a:xfrm>
          <a:prstGeom prst="rect">
            <a:avLst/>
          </a:prstGeom>
          <a:noFill/>
          <a:ln w="12700">
            <a:solidFill>
              <a:schemeClr val="tx1"/>
            </a:solidFill>
          </a:ln>
        </p:spPr>
        <p:txBody>
          <a:bodyPr wrap="square" rtlCol="0">
            <a:spAutoFit/>
          </a:bodyPr>
          <a:lstStyle/>
          <a:p>
            <a:r>
              <a:rPr lang="en-GB" sz="1200" b="1" dirty="0">
                <a:solidFill>
                  <a:prstClr val="black"/>
                </a:solidFill>
              </a:rPr>
              <a:t>Equipment Required:</a:t>
            </a:r>
          </a:p>
          <a:p>
            <a:pPr marL="171450" indent="-171450">
              <a:buFont typeface="Arial" panose="020B0604020202020204" pitchFamily="34" charset="0"/>
              <a:buChar char="•"/>
            </a:pPr>
            <a:r>
              <a:rPr lang="en-GB" sz="1200" dirty="0"/>
              <a:t>Pen</a:t>
            </a:r>
          </a:p>
          <a:p>
            <a:pPr marL="171450" indent="-171450">
              <a:buFont typeface="Arial" panose="020B0604020202020204" pitchFamily="34" charset="0"/>
              <a:buChar char="•"/>
            </a:pPr>
            <a:r>
              <a:rPr lang="en-GB" sz="1200" dirty="0"/>
              <a:t>Highlighter</a:t>
            </a:r>
          </a:p>
          <a:p>
            <a:pPr marL="171450" indent="-171450">
              <a:buFont typeface="Arial" panose="020B0604020202020204" pitchFamily="34" charset="0"/>
              <a:buChar char="•"/>
            </a:pPr>
            <a:r>
              <a:rPr lang="en-GB" sz="1200" dirty="0"/>
              <a:t>Key Vocabulary (they will have a limit of ten words)</a:t>
            </a:r>
          </a:p>
          <a:p>
            <a:pPr marL="171450" indent="-171450">
              <a:buFont typeface="Arial" panose="020B0604020202020204" pitchFamily="34" charset="0"/>
              <a:buChar char="•"/>
            </a:pPr>
            <a:r>
              <a:rPr lang="en-GB" sz="1200" dirty="0"/>
              <a:t>A plan for how they will structure their writing (in English).</a:t>
            </a:r>
          </a:p>
          <a:p>
            <a:pPr marL="171450" indent="-171450">
              <a:buFont typeface="Arial" panose="020B0604020202020204" pitchFamily="34" charset="0"/>
              <a:buChar char="•"/>
            </a:pPr>
            <a:r>
              <a:rPr lang="en-GB" sz="1200" dirty="0"/>
              <a:t>They will not be allowed to use a dictionary</a:t>
            </a:r>
            <a:r>
              <a:rPr lang="en-GB" sz="1200" dirty="0"/>
              <a:t>.</a:t>
            </a:r>
            <a:endParaRPr lang="en-GB" sz="1200" dirty="0"/>
          </a:p>
        </p:txBody>
      </p:sp>
      <p:sp>
        <p:nvSpPr>
          <p:cNvPr id="14" name="TextBox 13"/>
          <p:cNvSpPr txBox="1"/>
          <p:nvPr/>
        </p:nvSpPr>
        <p:spPr>
          <a:xfrm>
            <a:off x="421676" y="7660162"/>
            <a:ext cx="5976664" cy="1015663"/>
          </a:xfrm>
          <a:prstGeom prst="rect">
            <a:avLst/>
          </a:prstGeom>
          <a:noFill/>
          <a:ln w="12700">
            <a:solidFill>
              <a:schemeClr val="tx1"/>
            </a:solidFill>
          </a:ln>
        </p:spPr>
        <p:txBody>
          <a:bodyPr wrap="square" rtlCol="0">
            <a:spAutoFit/>
          </a:bodyPr>
          <a:lstStyle/>
          <a:p>
            <a:r>
              <a:rPr lang="en-GB" sz="1200" b="1" dirty="0">
                <a:solidFill>
                  <a:prstClr val="black"/>
                </a:solidFill>
              </a:rPr>
              <a:t>Useful Websites/sources of information:</a:t>
            </a:r>
          </a:p>
          <a:p>
            <a:endParaRPr lang="en-GB" sz="1200" b="1" dirty="0">
              <a:solidFill>
                <a:prstClr val="black"/>
              </a:solidFill>
            </a:endParaRPr>
          </a:p>
          <a:p>
            <a:r>
              <a:rPr lang="en-GB" sz="1200" dirty="0">
                <a:solidFill>
                  <a:prstClr val="black"/>
                </a:solidFill>
                <a:hlinkClick r:id="rId3"/>
              </a:rPr>
              <a:t>http://</a:t>
            </a:r>
            <a:r>
              <a:rPr lang="en-GB" sz="1200" dirty="0">
                <a:solidFill>
                  <a:prstClr val="black"/>
                </a:solidFill>
                <a:hlinkClick r:id="rId3"/>
              </a:rPr>
              <a:t>www.french-games.net/</a:t>
            </a:r>
            <a:endParaRPr lang="en-GB" sz="1200" dirty="0">
              <a:solidFill>
                <a:prstClr val="black"/>
              </a:solidFill>
            </a:endParaRPr>
          </a:p>
          <a:p>
            <a:r>
              <a:rPr lang="en-GB" sz="1200" dirty="0">
                <a:solidFill>
                  <a:prstClr val="black"/>
                </a:solidFill>
                <a:hlinkClick r:id="rId4"/>
              </a:rPr>
              <a:t>http</a:t>
            </a:r>
            <a:r>
              <a:rPr lang="en-GB" sz="1200" dirty="0">
                <a:solidFill>
                  <a:prstClr val="black"/>
                </a:solidFill>
                <a:hlinkClick r:id="rId4"/>
              </a:rPr>
              <a:t>://www.verb2verbe.com</a:t>
            </a:r>
            <a:r>
              <a:rPr lang="en-GB" sz="1200" dirty="0">
                <a:solidFill>
                  <a:prstClr val="black"/>
                </a:solidFill>
                <a:hlinkClick r:id="rId4"/>
              </a:rPr>
              <a:t>/</a:t>
            </a:r>
            <a:endParaRPr lang="en-GB" sz="1200" dirty="0">
              <a:solidFill>
                <a:prstClr val="black"/>
              </a:solidFill>
            </a:endParaRPr>
          </a:p>
          <a:p>
            <a:r>
              <a:rPr lang="en-GB" sz="1200" dirty="0">
                <a:solidFill>
                  <a:prstClr val="black"/>
                </a:solidFill>
                <a:hlinkClick r:id="rId5"/>
              </a:rPr>
              <a:t>http://www.conjugation-fr.com</a:t>
            </a:r>
            <a:r>
              <a:rPr lang="en-GB" sz="1200" dirty="0">
                <a:solidFill>
                  <a:prstClr val="black"/>
                </a:solidFill>
                <a:hlinkClick r:id="rId5"/>
              </a:rPr>
              <a:t>/</a:t>
            </a:r>
            <a:r>
              <a:rPr lang="en-GB" sz="1200" dirty="0">
                <a:solidFill>
                  <a:prstClr val="black"/>
                </a:solidFill>
              </a:rPr>
              <a:t>   </a:t>
            </a:r>
            <a:r>
              <a:rPr lang="en-GB" sz="900" dirty="0">
                <a:solidFill>
                  <a:prstClr val="black"/>
                </a:solidFill>
              </a:rPr>
              <a:t>(Pupils will also have vocabulary books for their module to help them revise.)</a:t>
            </a:r>
          </a:p>
        </p:txBody>
      </p:sp>
      <p:sp>
        <p:nvSpPr>
          <p:cNvPr id="15" name="TextBox 14"/>
          <p:cNvSpPr txBox="1"/>
          <p:nvPr/>
        </p:nvSpPr>
        <p:spPr>
          <a:xfrm>
            <a:off x="412475" y="6442539"/>
            <a:ext cx="5976664" cy="1107996"/>
          </a:xfrm>
          <a:prstGeom prst="rect">
            <a:avLst/>
          </a:prstGeom>
          <a:noFill/>
          <a:ln w="12700">
            <a:solidFill>
              <a:schemeClr val="tx1"/>
            </a:solidFill>
          </a:ln>
        </p:spPr>
        <p:txBody>
          <a:bodyPr wrap="square" rtlCol="0">
            <a:spAutoFit/>
          </a:bodyPr>
          <a:lstStyle/>
          <a:p>
            <a:r>
              <a:rPr lang="en-GB" sz="1100" b="1" dirty="0"/>
              <a:t>Skills Assessed:</a:t>
            </a:r>
          </a:p>
          <a:p>
            <a:r>
              <a:rPr lang="en-GB" sz="1100" dirty="0"/>
              <a:t>Extended writing in French.</a:t>
            </a:r>
          </a:p>
          <a:p>
            <a:r>
              <a:rPr lang="en-GB" sz="1100" dirty="0"/>
              <a:t>Spelling and Word order.</a:t>
            </a:r>
          </a:p>
          <a:p>
            <a:r>
              <a:rPr lang="en-GB" sz="1100" dirty="0"/>
              <a:t>Grammar targets such as using the correct spellings for the present and past tenses.</a:t>
            </a:r>
          </a:p>
          <a:p>
            <a:r>
              <a:rPr lang="en-GB" sz="1100" dirty="0"/>
              <a:t>Adapting the present tense with different pronouns to describe others (</a:t>
            </a:r>
            <a:r>
              <a:rPr lang="en-GB" sz="1100" dirty="0" err="1"/>
              <a:t>ie</a:t>
            </a:r>
            <a:r>
              <a:rPr lang="en-GB" sz="1100" dirty="0"/>
              <a:t>: ‘he’, ‘she’, ‘they’)</a:t>
            </a:r>
            <a:endParaRPr lang="en-GB" sz="1600" dirty="0"/>
          </a:p>
          <a:p>
            <a:r>
              <a:rPr lang="en-GB" sz="1100" dirty="0"/>
              <a:t>‘Ambitious’ use of new vocabulary they have learnt themselves.</a:t>
            </a:r>
            <a:endParaRPr lang="en-GB" sz="1100" dirty="0"/>
          </a:p>
        </p:txBody>
      </p:sp>
      <p:sp>
        <p:nvSpPr>
          <p:cNvPr id="17" name="Title 1"/>
          <p:cNvSpPr>
            <a:spLocks noGrp="1"/>
          </p:cNvSpPr>
          <p:nvPr>
            <p:ph type="title"/>
          </p:nvPr>
        </p:nvSpPr>
        <p:spPr>
          <a:xfrm>
            <a:off x="4005064" y="560512"/>
            <a:ext cx="2462942" cy="492232"/>
          </a:xfrm>
          <a:solidFill>
            <a:schemeClr val="bg1"/>
          </a:solidFill>
        </p:spPr>
        <p:txBody>
          <a:bodyPr>
            <a:normAutofit fontScale="90000"/>
          </a:bodyPr>
          <a:lstStyle/>
          <a:p>
            <a:r>
              <a:rPr lang="en-GB" sz="1200" dirty="0"/>
              <a:t>2019 Assessment Week</a:t>
            </a:r>
            <a:br>
              <a:rPr lang="en-GB" sz="1200" dirty="0"/>
            </a:br>
            <a:r>
              <a:rPr lang="en-GB" sz="1200" dirty="0"/>
              <a:t>Week commencing 8</a:t>
            </a:r>
            <a:r>
              <a:rPr lang="en-GB" sz="1200" baseline="30000" dirty="0"/>
              <a:t>th</a:t>
            </a:r>
            <a:r>
              <a:rPr lang="en-GB" sz="1200" dirty="0"/>
              <a:t> April 2019.</a:t>
            </a:r>
            <a:br>
              <a:rPr lang="en-GB" sz="1200" dirty="0"/>
            </a:br>
            <a:endParaRPr lang="en-GB" sz="1200" dirty="0"/>
          </a:p>
        </p:txBody>
      </p:sp>
    </p:spTree>
    <p:extLst>
      <p:ext uri="{BB962C8B-B14F-4D97-AF65-F5344CB8AC3E}">
        <p14:creationId xmlns:p14="http://schemas.microsoft.com/office/powerpoint/2010/main" val="31140973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632" y="126649"/>
            <a:ext cx="6621052" cy="9594867"/>
          </a:xfrm>
          <a:ln>
            <a:solidFill>
              <a:schemeClr val="tx1"/>
            </a:solidFill>
          </a:ln>
        </p:spPr>
        <p:txBody>
          <a:bodyPr/>
          <a:lstStyle/>
          <a:p>
            <a:pPr marL="0" indent="0">
              <a:buNone/>
            </a:pPr>
            <a:r>
              <a:rPr lang="en-GB" dirty="0" smtClean="0"/>
              <a:t>Park Hall Academy.</a:t>
            </a:r>
            <a:endParaRPr lang="en-GB" dirty="0"/>
          </a:p>
        </p:txBody>
      </p:sp>
      <p:sp>
        <p:nvSpPr>
          <p:cNvPr id="2" name="Title 1"/>
          <p:cNvSpPr>
            <a:spLocks noGrp="1"/>
          </p:cNvSpPr>
          <p:nvPr>
            <p:ph type="title"/>
          </p:nvPr>
        </p:nvSpPr>
        <p:spPr>
          <a:xfrm>
            <a:off x="4587688" y="126649"/>
            <a:ext cx="2149996" cy="523056"/>
          </a:xfrm>
        </p:spPr>
        <p:txBody>
          <a:bodyPr>
            <a:normAutofit fontScale="90000"/>
          </a:bodyPr>
          <a:lstStyle/>
          <a:p>
            <a:r>
              <a:rPr lang="en-GB" sz="1200" dirty="0"/>
              <a:t>2019 Assessment Week</a:t>
            </a:r>
            <a:br>
              <a:rPr lang="en-GB" sz="1200" dirty="0"/>
            </a:br>
            <a:r>
              <a:rPr lang="en-GB" sz="1200" dirty="0"/>
              <a:t> commencing 8</a:t>
            </a:r>
            <a:r>
              <a:rPr lang="en-GB" sz="1200" baseline="30000" dirty="0"/>
              <a:t>th</a:t>
            </a:r>
            <a:r>
              <a:rPr lang="en-GB" sz="1200" dirty="0"/>
              <a:t> April 2019.</a:t>
            </a:r>
            <a:br>
              <a:rPr lang="en-GB" sz="1200" dirty="0"/>
            </a:br>
            <a:endParaRPr lang="en-GB" sz="1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734" y="611681"/>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652099" y="525965"/>
            <a:ext cx="1414939" cy="646331"/>
          </a:xfrm>
          <a:prstGeom prst="rect">
            <a:avLst/>
          </a:prstGeom>
          <a:noFill/>
        </p:spPr>
        <p:txBody>
          <a:bodyPr wrap="none" rtlCol="0">
            <a:spAutoFit/>
          </a:bodyPr>
          <a:lstStyle/>
          <a:p>
            <a:pPr defTabSz="914400">
              <a:defRPr/>
            </a:pPr>
            <a:r>
              <a:rPr lang="en-GB" sz="3600" b="1" u="sng" dirty="0" smtClean="0">
                <a:solidFill>
                  <a:prstClr val="black"/>
                </a:solidFill>
                <a:latin typeface="Calibri"/>
              </a:rPr>
              <a:t>YEAR: </a:t>
            </a:r>
            <a:endParaRPr lang="en-GB" sz="3600" b="1" u="sng" dirty="0">
              <a:solidFill>
                <a:prstClr val="black"/>
              </a:solidFill>
              <a:latin typeface="Calibri"/>
            </a:endParaRPr>
          </a:p>
        </p:txBody>
      </p:sp>
      <p:sp>
        <p:nvSpPr>
          <p:cNvPr id="6" name="TextBox 5"/>
          <p:cNvSpPr txBox="1"/>
          <p:nvPr/>
        </p:nvSpPr>
        <p:spPr>
          <a:xfrm>
            <a:off x="1652099" y="1248446"/>
            <a:ext cx="4045916" cy="646331"/>
          </a:xfrm>
          <a:prstGeom prst="rect">
            <a:avLst/>
          </a:prstGeom>
          <a:noFill/>
        </p:spPr>
        <p:txBody>
          <a:bodyPr wrap="none" rtlCol="0">
            <a:spAutoFit/>
          </a:bodyPr>
          <a:lstStyle/>
          <a:p>
            <a:pPr defTabSz="914400">
              <a:defRPr/>
            </a:pPr>
            <a:r>
              <a:rPr lang="en-GB" sz="3600" dirty="0">
                <a:solidFill>
                  <a:srgbClr val="FF0000"/>
                </a:solidFill>
                <a:latin typeface="Calibri"/>
              </a:rPr>
              <a:t>Subject</a:t>
            </a:r>
            <a:r>
              <a:rPr lang="en-GB" sz="3600" dirty="0" smtClean="0">
                <a:solidFill>
                  <a:srgbClr val="FF0000"/>
                </a:solidFill>
                <a:latin typeface="Calibri"/>
              </a:rPr>
              <a:t>: Year 8 set 1 </a:t>
            </a:r>
            <a:endParaRPr lang="en-GB" sz="3600" dirty="0">
              <a:solidFill>
                <a:srgbClr val="FF0000"/>
              </a:solidFill>
              <a:latin typeface="Calibri"/>
            </a:endParaRPr>
          </a:p>
        </p:txBody>
      </p:sp>
      <p:sp>
        <p:nvSpPr>
          <p:cNvPr id="4" name="TextBox 3"/>
          <p:cNvSpPr txBox="1"/>
          <p:nvPr/>
        </p:nvSpPr>
        <p:spPr>
          <a:xfrm>
            <a:off x="397042" y="2490537"/>
            <a:ext cx="5847347" cy="3370153"/>
          </a:xfrm>
          <a:prstGeom prst="rect">
            <a:avLst/>
          </a:prstGeom>
          <a:noFill/>
          <a:ln w="19050">
            <a:solidFill>
              <a:schemeClr val="tx1"/>
            </a:solidFill>
          </a:ln>
        </p:spPr>
        <p:txBody>
          <a:bodyPr wrap="square" rtlCol="0">
            <a:spAutoFit/>
          </a:bodyPr>
          <a:lstStyle/>
          <a:p>
            <a:r>
              <a:rPr lang="en-GB" dirty="0" smtClean="0"/>
              <a:t>TOPIC:</a:t>
            </a:r>
          </a:p>
          <a:p>
            <a:r>
              <a:rPr lang="en-GB" sz="1400" dirty="0" smtClean="0"/>
              <a:t>Probability including tree diagrams</a:t>
            </a:r>
            <a:endParaRPr lang="en-GB" sz="1400" dirty="0"/>
          </a:p>
          <a:p>
            <a:r>
              <a:rPr lang="en-GB" sz="1400" dirty="0" smtClean="0"/>
              <a:t>Reading maps and scales</a:t>
            </a:r>
          </a:p>
          <a:p>
            <a:r>
              <a:rPr lang="en-GB" sz="1400" dirty="0" smtClean="0"/>
              <a:t>Similar triangles</a:t>
            </a:r>
          </a:p>
          <a:p>
            <a:r>
              <a:rPr lang="en-GB" sz="1400" dirty="0" smtClean="0"/>
              <a:t>Solving equations</a:t>
            </a:r>
            <a:endParaRPr lang="en-GB" sz="1400" dirty="0"/>
          </a:p>
          <a:p>
            <a:r>
              <a:rPr lang="en-GB" sz="1400" dirty="0" smtClean="0"/>
              <a:t>Substitution</a:t>
            </a:r>
          </a:p>
          <a:p>
            <a:r>
              <a:rPr lang="en-GB" sz="1400" dirty="0" smtClean="0"/>
              <a:t>Forming and solving equations with x on both sides </a:t>
            </a:r>
            <a:endParaRPr lang="en-GB" sz="1400" dirty="0"/>
          </a:p>
          <a:p>
            <a:r>
              <a:rPr lang="en-GB" sz="1400" dirty="0" smtClean="0"/>
              <a:t>Converting between recurring decimals and fractions </a:t>
            </a:r>
          </a:p>
          <a:p>
            <a:r>
              <a:rPr lang="en-GB" sz="1400" dirty="0" smtClean="0"/>
              <a:t>Volume of prisms </a:t>
            </a:r>
          </a:p>
          <a:p>
            <a:r>
              <a:rPr lang="en-GB" sz="1400" dirty="0" smtClean="0"/>
              <a:t>Calculating percentage error (formula given) </a:t>
            </a:r>
          </a:p>
          <a:p>
            <a:r>
              <a:rPr lang="en-GB" sz="1400" dirty="0" smtClean="0"/>
              <a:t>Accurately drawing triangles </a:t>
            </a:r>
          </a:p>
          <a:p>
            <a:endParaRPr lang="en-GB" sz="1100" dirty="0"/>
          </a:p>
          <a:p>
            <a:endParaRPr lang="en-GB" sz="1100" dirty="0" smtClean="0"/>
          </a:p>
          <a:p>
            <a:endParaRPr lang="en-GB" sz="1100" dirty="0"/>
          </a:p>
          <a:p>
            <a:endParaRPr lang="en-GB" sz="1100" dirty="0" smtClean="0"/>
          </a:p>
          <a:p>
            <a:endParaRPr lang="en-GB" sz="1100" dirty="0" smtClean="0"/>
          </a:p>
        </p:txBody>
      </p:sp>
      <p:sp>
        <p:nvSpPr>
          <p:cNvPr id="8" name="TextBox 7"/>
          <p:cNvSpPr txBox="1"/>
          <p:nvPr/>
        </p:nvSpPr>
        <p:spPr>
          <a:xfrm>
            <a:off x="397041" y="6541986"/>
            <a:ext cx="5847347" cy="923330"/>
          </a:xfrm>
          <a:prstGeom prst="rect">
            <a:avLst/>
          </a:prstGeom>
          <a:noFill/>
          <a:ln w="19050">
            <a:solidFill>
              <a:schemeClr val="tx1"/>
            </a:solidFill>
          </a:ln>
        </p:spPr>
        <p:txBody>
          <a:bodyPr wrap="square" rtlCol="0">
            <a:spAutoFit/>
          </a:bodyPr>
          <a:lstStyle/>
          <a:p>
            <a:r>
              <a:rPr lang="en-GB" dirty="0" smtClean="0"/>
              <a:t>Equipment Required:</a:t>
            </a:r>
          </a:p>
          <a:p>
            <a:endParaRPr lang="en-GB" dirty="0"/>
          </a:p>
          <a:p>
            <a:r>
              <a:rPr lang="en-GB" dirty="0" smtClean="0"/>
              <a:t>Calculator, pen, pencil, ruler </a:t>
            </a:r>
          </a:p>
        </p:txBody>
      </p:sp>
      <p:sp>
        <p:nvSpPr>
          <p:cNvPr id="10" name="TextBox 9"/>
          <p:cNvSpPr txBox="1"/>
          <p:nvPr/>
        </p:nvSpPr>
        <p:spPr>
          <a:xfrm>
            <a:off x="397042" y="7716253"/>
            <a:ext cx="5847347" cy="1754326"/>
          </a:xfrm>
          <a:prstGeom prst="rect">
            <a:avLst/>
          </a:prstGeom>
          <a:noFill/>
          <a:ln w="19050">
            <a:solidFill>
              <a:schemeClr val="tx1"/>
            </a:solidFill>
          </a:ln>
        </p:spPr>
        <p:txBody>
          <a:bodyPr wrap="square" rtlCol="0">
            <a:spAutoFit/>
          </a:bodyPr>
          <a:lstStyle/>
          <a:p>
            <a:r>
              <a:rPr lang="en-GB" dirty="0" smtClean="0"/>
              <a:t>Useful Information:</a:t>
            </a:r>
          </a:p>
          <a:p>
            <a:r>
              <a:rPr lang="en-GB" dirty="0" smtClean="0"/>
              <a:t>Assessment is taking place on Monday 8</a:t>
            </a:r>
            <a:r>
              <a:rPr lang="en-GB" baseline="30000" dirty="0" smtClean="0"/>
              <a:t>th</a:t>
            </a:r>
            <a:r>
              <a:rPr lang="en-GB" dirty="0" smtClean="0"/>
              <a:t> April </a:t>
            </a:r>
          </a:p>
          <a:p>
            <a:r>
              <a:rPr lang="en-GB" dirty="0" smtClean="0"/>
              <a:t> Use Mathswatch questions to support your revision </a:t>
            </a:r>
          </a:p>
          <a:p>
            <a:endParaRPr lang="en-GB" dirty="0"/>
          </a:p>
          <a:p>
            <a:endParaRPr lang="en-GB" dirty="0" smtClean="0"/>
          </a:p>
          <a:p>
            <a:endParaRPr lang="en-GB" dirty="0"/>
          </a:p>
        </p:txBody>
      </p:sp>
    </p:spTree>
    <p:extLst>
      <p:ext uri="{BB962C8B-B14F-4D97-AF65-F5344CB8AC3E}">
        <p14:creationId xmlns:p14="http://schemas.microsoft.com/office/powerpoint/2010/main" val="27155520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632" y="126649"/>
            <a:ext cx="6621052" cy="9594867"/>
          </a:xfrm>
          <a:ln>
            <a:solidFill>
              <a:schemeClr val="tx1"/>
            </a:solidFill>
          </a:ln>
        </p:spPr>
        <p:txBody>
          <a:bodyPr/>
          <a:lstStyle/>
          <a:p>
            <a:pPr marL="0" indent="0">
              <a:buNone/>
            </a:pPr>
            <a:r>
              <a:rPr lang="en-GB" dirty="0" smtClean="0"/>
              <a:t>Park Hall Academy.</a:t>
            </a:r>
            <a:endParaRPr lang="en-GB" dirty="0"/>
          </a:p>
        </p:txBody>
      </p:sp>
      <p:sp>
        <p:nvSpPr>
          <p:cNvPr id="2" name="Title 1"/>
          <p:cNvSpPr>
            <a:spLocks noGrp="1"/>
          </p:cNvSpPr>
          <p:nvPr>
            <p:ph type="title"/>
          </p:nvPr>
        </p:nvSpPr>
        <p:spPr>
          <a:xfrm>
            <a:off x="4587688" y="126649"/>
            <a:ext cx="2149996" cy="523056"/>
          </a:xfrm>
        </p:spPr>
        <p:txBody>
          <a:bodyPr>
            <a:normAutofit fontScale="90000"/>
          </a:bodyPr>
          <a:lstStyle/>
          <a:p>
            <a:r>
              <a:rPr lang="en-GB" sz="1200" dirty="0"/>
              <a:t>2019 Assessment Week</a:t>
            </a:r>
            <a:br>
              <a:rPr lang="en-GB" sz="1200" dirty="0"/>
            </a:br>
            <a:r>
              <a:rPr lang="en-GB" sz="1200" dirty="0"/>
              <a:t> commencing 8</a:t>
            </a:r>
            <a:r>
              <a:rPr lang="en-GB" sz="1200" baseline="30000" dirty="0"/>
              <a:t>th</a:t>
            </a:r>
            <a:r>
              <a:rPr lang="en-GB" sz="1200" dirty="0"/>
              <a:t> April 2019.</a:t>
            </a:r>
            <a:br>
              <a:rPr lang="en-GB" sz="1200" dirty="0"/>
            </a:br>
            <a:endParaRPr lang="en-GB" sz="1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734" y="611681"/>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652099" y="525965"/>
            <a:ext cx="1414939" cy="646331"/>
          </a:xfrm>
          <a:prstGeom prst="rect">
            <a:avLst/>
          </a:prstGeom>
          <a:noFill/>
        </p:spPr>
        <p:txBody>
          <a:bodyPr wrap="none" rtlCol="0">
            <a:spAutoFit/>
          </a:bodyPr>
          <a:lstStyle/>
          <a:p>
            <a:pPr defTabSz="914400">
              <a:defRPr/>
            </a:pPr>
            <a:r>
              <a:rPr lang="en-GB" sz="3600" b="1" u="sng" dirty="0" smtClean="0">
                <a:solidFill>
                  <a:prstClr val="black"/>
                </a:solidFill>
                <a:latin typeface="Calibri"/>
              </a:rPr>
              <a:t>YEAR: </a:t>
            </a:r>
            <a:endParaRPr lang="en-GB" sz="3600" b="1" u="sng" dirty="0">
              <a:solidFill>
                <a:prstClr val="black"/>
              </a:solidFill>
              <a:latin typeface="Calibri"/>
            </a:endParaRPr>
          </a:p>
        </p:txBody>
      </p:sp>
      <p:sp>
        <p:nvSpPr>
          <p:cNvPr id="6" name="TextBox 5"/>
          <p:cNvSpPr txBox="1"/>
          <p:nvPr/>
        </p:nvSpPr>
        <p:spPr>
          <a:xfrm>
            <a:off x="1652099" y="1248446"/>
            <a:ext cx="5193666" cy="646331"/>
          </a:xfrm>
          <a:prstGeom prst="rect">
            <a:avLst/>
          </a:prstGeom>
          <a:noFill/>
        </p:spPr>
        <p:txBody>
          <a:bodyPr wrap="none" rtlCol="0">
            <a:spAutoFit/>
          </a:bodyPr>
          <a:lstStyle/>
          <a:p>
            <a:pPr defTabSz="914400">
              <a:defRPr/>
            </a:pPr>
            <a:r>
              <a:rPr lang="en-GB" sz="3600" dirty="0">
                <a:solidFill>
                  <a:srgbClr val="FF0000"/>
                </a:solidFill>
                <a:latin typeface="Calibri"/>
              </a:rPr>
              <a:t>Subject</a:t>
            </a:r>
            <a:r>
              <a:rPr lang="en-GB" sz="3600" dirty="0" smtClean="0">
                <a:solidFill>
                  <a:srgbClr val="FF0000"/>
                </a:solidFill>
                <a:latin typeface="Calibri"/>
              </a:rPr>
              <a:t>: Year 8 set 2 and 3 </a:t>
            </a:r>
            <a:endParaRPr lang="en-GB" sz="3600" dirty="0">
              <a:solidFill>
                <a:srgbClr val="FF0000"/>
              </a:solidFill>
              <a:latin typeface="Calibri"/>
            </a:endParaRPr>
          </a:p>
        </p:txBody>
      </p:sp>
      <p:sp>
        <p:nvSpPr>
          <p:cNvPr id="4" name="TextBox 3"/>
          <p:cNvSpPr txBox="1"/>
          <p:nvPr/>
        </p:nvSpPr>
        <p:spPr>
          <a:xfrm>
            <a:off x="397042" y="2490537"/>
            <a:ext cx="5847347" cy="4093428"/>
          </a:xfrm>
          <a:prstGeom prst="rect">
            <a:avLst/>
          </a:prstGeom>
          <a:noFill/>
          <a:ln w="19050">
            <a:solidFill>
              <a:schemeClr val="tx1"/>
            </a:solidFill>
          </a:ln>
        </p:spPr>
        <p:txBody>
          <a:bodyPr wrap="square" rtlCol="0">
            <a:spAutoFit/>
          </a:bodyPr>
          <a:lstStyle/>
          <a:p>
            <a:r>
              <a:rPr lang="en-GB" dirty="0" smtClean="0"/>
              <a:t>TOPIC:</a:t>
            </a:r>
          </a:p>
          <a:p>
            <a:r>
              <a:rPr lang="en-GB" sz="1100" dirty="0" smtClean="0"/>
              <a:t>Lowest common multiple</a:t>
            </a:r>
          </a:p>
          <a:p>
            <a:r>
              <a:rPr lang="en-GB" sz="1100" dirty="0" smtClean="0"/>
              <a:t>Negative number calculations</a:t>
            </a:r>
          </a:p>
          <a:p>
            <a:r>
              <a:rPr lang="en-GB" sz="1100" dirty="0" smtClean="0"/>
              <a:t>Calculating with indices </a:t>
            </a:r>
          </a:p>
          <a:p>
            <a:r>
              <a:rPr lang="en-GB" sz="1100" dirty="0" smtClean="0"/>
              <a:t>Estimating calculations </a:t>
            </a:r>
          </a:p>
          <a:p>
            <a:r>
              <a:rPr lang="en-GB" sz="1100" dirty="0" smtClean="0"/>
              <a:t>Product of prime factors calculating with square and cube roots </a:t>
            </a:r>
          </a:p>
          <a:p>
            <a:r>
              <a:rPr lang="en-GB" sz="1100" dirty="0" smtClean="0"/>
              <a:t>Volume of a cuboid</a:t>
            </a:r>
          </a:p>
          <a:p>
            <a:r>
              <a:rPr lang="en-GB" sz="1100" dirty="0" smtClean="0"/>
              <a:t>Area of a trapezium (formula not given) </a:t>
            </a:r>
          </a:p>
          <a:p>
            <a:r>
              <a:rPr lang="en-GB" sz="1100" dirty="0" smtClean="0"/>
              <a:t>Surface area of a cuboid </a:t>
            </a:r>
          </a:p>
          <a:p>
            <a:r>
              <a:rPr lang="en-GB" sz="1100" dirty="0" smtClean="0"/>
              <a:t>Area of triangle and parallelogram </a:t>
            </a:r>
          </a:p>
          <a:p>
            <a:r>
              <a:rPr lang="en-GB" sz="1100" dirty="0" smtClean="0"/>
              <a:t>Distance time graph </a:t>
            </a:r>
          </a:p>
          <a:p>
            <a:r>
              <a:rPr lang="en-GB" sz="1100" dirty="0" smtClean="0"/>
              <a:t>Currency conversion graphs </a:t>
            </a:r>
          </a:p>
          <a:p>
            <a:r>
              <a:rPr lang="en-GB" sz="1100" dirty="0" smtClean="0"/>
              <a:t>Mean, median, mode and range </a:t>
            </a:r>
          </a:p>
          <a:p>
            <a:r>
              <a:rPr lang="en-GB" sz="1100" dirty="0" smtClean="0"/>
              <a:t>Comparative bar charts </a:t>
            </a:r>
          </a:p>
          <a:p>
            <a:r>
              <a:rPr lang="en-GB" sz="1100" dirty="0" smtClean="0"/>
              <a:t>Expanding brackets </a:t>
            </a:r>
          </a:p>
          <a:p>
            <a:r>
              <a:rPr lang="en-GB" sz="1100" dirty="0" smtClean="0"/>
              <a:t>Nth term </a:t>
            </a:r>
          </a:p>
          <a:p>
            <a:r>
              <a:rPr lang="en-GB" sz="1100" dirty="0" smtClean="0"/>
              <a:t>Probability as fraction </a:t>
            </a:r>
          </a:p>
          <a:p>
            <a:r>
              <a:rPr lang="en-GB" sz="1100" dirty="0" smtClean="0"/>
              <a:t>Simplifying ratio </a:t>
            </a:r>
          </a:p>
          <a:p>
            <a:endParaRPr lang="en-GB" sz="1100" dirty="0"/>
          </a:p>
          <a:p>
            <a:endParaRPr lang="en-GB" sz="1100" dirty="0" smtClean="0"/>
          </a:p>
          <a:p>
            <a:endParaRPr lang="en-GB" sz="1100" dirty="0"/>
          </a:p>
          <a:p>
            <a:endParaRPr lang="en-GB" sz="1100" dirty="0" smtClean="0"/>
          </a:p>
          <a:p>
            <a:endParaRPr lang="en-GB" sz="1100" dirty="0" smtClean="0"/>
          </a:p>
        </p:txBody>
      </p:sp>
      <p:sp>
        <p:nvSpPr>
          <p:cNvPr id="8" name="TextBox 7"/>
          <p:cNvSpPr txBox="1"/>
          <p:nvPr/>
        </p:nvSpPr>
        <p:spPr>
          <a:xfrm>
            <a:off x="397041" y="6541986"/>
            <a:ext cx="5847347" cy="923330"/>
          </a:xfrm>
          <a:prstGeom prst="rect">
            <a:avLst/>
          </a:prstGeom>
          <a:noFill/>
          <a:ln w="19050">
            <a:solidFill>
              <a:schemeClr val="tx1"/>
            </a:solidFill>
          </a:ln>
        </p:spPr>
        <p:txBody>
          <a:bodyPr wrap="square" rtlCol="0">
            <a:spAutoFit/>
          </a:bodyPr>
          <a:lstStyle/>
          <a:p>
            <a:r>
              <a:rPr lang="en-GB" dirty="0" smtClean="0"/>
              <a:t>Equipment Required:</a:t>
            </a:r>
          </a:p>
          <a:p>
            <a:endParaRPr lang="en-GB" dirty="0"/>
          </a:p>
          <a:p>
            <a:r>
              <a:rPr lang="en-GB" dirty="0" smtClean="0"/>
              <a:t> pen, pencil, ruler </a:t>
            </a:r>
          </a:p>
        </p:txBody>
      </p:sp>
      <p:sp>
        <p:nvSpPr>
          <p:cNvPr id="10" name="TextBox 9"/>
          <p:cNvSpPr txBox="1"/>
          <p:nvPr/>
        </p:nvSpPr>
        <p:spPr>
          <a:xfrm>
            <a:off x="397042" y="7716253"/>
            <a:ext cx="5847347" cy="1754326"/>
          </a:xfrm>
          <a:prstGeom prst="rect">
            <a:avLst/>
          </a:prstGeom>
          <a:noFill/>
          <a:ln w="19050">
            <a:solidFill>
              <a:schemeClr val="tx1"/>
            </a:solidFill>
          </a:ln>
        </p:spPr>
        <p:txBody>
          <a:bodyPr wrap="square" rtlCol="0">
            <a:spAutoFit/>
          </a:bodyPr>
          <a:lstStyle/>
          <a:p>
            <a:r>
              <a:rPr lang="en-GB" dirty="0" smtClean="0"/>
              <a:t>Useful Information:</a:t>
            </a:r>
          </a:p>
          <a:p>
            <a:r>
              <a:rPr lang="en-GB" dirty="0" smtClean="0"/>
              <a:t>Assessment is taking place on Monday 8</a:t>
            </a:r>
            <a:r>
              <a:rPr lang="en-GB" baseline="30000" dirty="0" smtClean="0"/>
              <a:t>th</a:t>
            </a:r>
            <a:r>
              <a:rPr lang="en-GB" dirty="0" smtClean="0"/>
              <a:t> April </a:t>
            </a:r>
          </a:p>
          <a:p>
            <a:r>
              <a:rPr lang="en-GB" dirty="0" smtClean="0"/>
              <a:t> Use Mathswatch questions to support your revision </a:t>
            </a:r>
          </a:p>
          <a:p>
            <a:endParaRPr lang="en-GB" dirty="0"/>
          </a:p>
          <a:p>
            <a:endParaRPr lang="en-GB" dirty="0" smtClean="0"/>
          </a:p>
          <a:p>
            <a:endParaRPr lang="en-GB" dirty="0"/>
          </a:p>
        </p:txBody>
      </p:sp>
    </p:spTree>
    <p:extLst>
      <p:ext uri="{BB962C8B-B14F-4D97-AF65-F5344CB8AC3E}">
        <p14:creationId xmlns:p14="http://schemas.microsoft.com/office/powerpoint/2010/main" val="12516720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632" y="126649"/>
            <a:ext cx="6621052" cy="9594867"/>
          </a:xfrm>
          <a:ln>
            <a:solidFill>
              <a:schemeClr val="tx1"/>
            </a:solidFill>
          </a:ln>
        </p:spPr>
        <p:txBody>
          <a:bodyPr/>
          <a:lstStyle/>
          <a:p>
            <a:pPr marL="0" indent="0">
              <a:buNone/>
            </a:pPr>
            <a:r>
              <a:rPr lang="en-GB" dirty="0" smtClean="0"/>
              <a:t>Park Hall Academy.</a:t>
            </a:r>
            <a:endParaRPr lang="en-GB" dirty="0"/>
          </a:p>
        </p:txBody>
      </p:sp>
      <p:sp>
        <p:nvSpPr>
          <p:cNvPr id="2" name="Title 1"/>
          <p:cNvSpPr>
            <a:spLocks noGrp="1"/>
          </p:cNvSpPr>
          <p:nvPr>
            <p:ph type="title"/>
          </p:nvPr>
        </p:nvSpPr>
        <p:spPr>
          <a:xfrm>
            <a:off x="4587688" y="126649"/>
            <a:ext cx="2149996" cy="523056"/>
          </a:xfrm>
        </p:spPr>
        <p:txBody>
          <a:bodyPr>
            <a:normAutofit fontScale="90000"/>
          </a:bodyPr>
          <a:lstStyle/>
          <a:p>
            <a:r>
              <a:rPr lang="en-GB" sz="1200" dirty="0"/>
              <a:t>2019 Assessment Week</a:t>
            </a:r>
            <a:br>
              <a:rPr lang="en-GB" sz="1200" dirty="0"/>
            </a:br>
            <a:r>
              <a:rPr lang="en-GB" sz="1200" dirty="0"/>
              <a:t> commencing 8</a:t>
            </a:r>
            <a:r>
              <a:rPr lang="en-GB" sz="1200" baseline="30000" dirty="0"/>
              <a:t>th</a:t>
            </a:r>
            <a:r>
              <a:rPr lang="en-GB" sz="1200" dirty="0"/>
              <a:t> April 2019.</a:t>
            </a:r>
            <a:br>
              <a:rPr lang="en-GB" sz="1200" dirty="0"/>
            </a:br>
            <a:endParaRPr lang="en-GB" sz="1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734" y="611681"/>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652099" y="525965"/>
            <a:ext cx="1414939" cy="646331"/>
          </a:xfrm>
          <a:prstGeom prst="rect">
            <a:avLst/>
          </a:prstGeom>
          <a:noFill/>
        </p:spPr>
        <p:txBody>
          <a:bodyPr wrap="none" rtlCol="0">
            <a:spAutoFit/>
          </a:bodyPr>
          <a:lstStyle/>
          <a:p>
            <a:pPr defTabSz="914400">
              <a:defRPr/>
            </a:pPr>
            <a:r>
              <a:rPr lang="en-GB" sz="3600" b="1" u="sng" dirty="0" smtClean="0">
                <a:solidFill>
                  <a:prstClr val="black"/>
                </a:solidFill>
                <a:latin typeface="Calibri"/>
              </a:rPr>
              <a:t>YEAR: </a:t>
            </a:r>
            <a:endParaRPr lang="en-GB" sz="3600" b="1" u="sng" dirty="0">
              <a:solidFill>
                <a:prstClr val="black"/>
              </a:solidFill>
              <a:latin typeface="Calibri"/>
            </a:endParaRPr>
          </a:p>
        </p:txBody>
      </p:sp>
      <p:sp>
        <p:nvSpPr>
          <p:cNvPr id="6" name="TextBox 5"/>
          <p:cNvSpPr txBox="1"/>
          <p:nvPr/>
        </p:nvSpPr>
        <p:spPr>
          <a:xfrm>
            <a:off x="1652099" y="1248446"/>
            <a:ext cx="4045916" cy="646331"/>
          </a:xfrm>
          <a:prstGeom prst="rect">
            <a:avLst/>
          </a:prstGeom>
          <a:noFill/>
        </p:spPr>
        <p:txBody>
          <a:bodyPr wrap="none" rtlCol="0">
            <a:spAutoFit/>
          </a:bodyPr>
          <a:lstStyle/>
          <a:p>
            <a:pPr defTabSz="914400">
              <a:defRPr/>
            </a:pPr>
            <a:r>
              <a:rPr lang="en-GB" sz="3600" dirty="0">
                <a:solidFill>
                  <a:srgbClr val="FF0000"/>
                </a:solidFill>
                <a:latin typeface="Calibri"/>
              </a:rPr>
              <a:t>Subject</a:t>
            </a:r>
            <a:r>
              <a:rPr lang="en-GB" sz="3600" dirty="0" smtClean="0">
                <a:solidFill>
                  <a:srgbClr val="FF0000"/>
                </a:solidFill>
                <a:latin typeface="Calibri"/>
              </a:rPr>
              <a:t>: Year 8 set 4 </a:t>
            </a:r>
            <a:endParaRPr lang="en-GB" sz="3600" dirty="0">
              <a:solidFill>
                <a:srgbClr val="FF0000"/>
              </a:solidFill>
              <a:latin typeface="Calibri"/>
            </a:endParaRPr>
          </a:p>
        </p:txBody>
      </p:sp>
      <p:sp>
        <p:nvSpPr>
          <p:cNvPr id="4" name="TextBox 3"/>
          <p:cNvSpPr txBox="1"/>
          <p:nvPr/>
        </p:nvSpPr>
        <p:spPr>
          <a:xfrm>
            <a:off x="397042" y="2490537"/>
            <a:ext cx="5847347" cy="3308598"/>
          </a:xfrm>
          <a:prstGeom prst="rect">
            <a:avLst/>
          </a:prstGeom>
          <a:noFill/>
          <a:ln w="19050">
            <a:solidFill>
              <a:schemeClr val="tx1"/>
            </a:solidFill>
          </a:ln>
        </p:spPr>
        <p:txBody>
          <a:bodyPr wrap="square" rtlCol="0">
            <a:spAutoFit/>
          </a:bodyPr>
          <a:lstStyle/>
          <a:p>
            <a:r>
              <a:rPr lang="en-GB" dirty="0" smtClean="0"/>
              <a:t>TOPIC:</a:t>
            </a:r>
          </a:p>
          <a:p>
            <a:r>
              <a:rPr lang="en-GB" sz="1200" dirty="0" smtClean="0"/>
              <a:t>Addition and subtraction column method</a:t>
            </a:r>
          </a:p>
          <a:p>
            <a:r>
              <a:rPr lang="en-GB" sz="1200" dirty="0" smtClean="0"/>
              <a:t>Simplifying ratio</a:t>
            </a:r>
          </a:p>
          <a:p>
            <a:r>
              <a:rPr lang="en-GB" sz="1200" dirty="0" smtClean="0"/>
              <a:t>Cube and square numbers</a:t>
            </a:r>
          </a:p>
          <a:p>
            <a:r>
              <a:rPr lang="en-GB" sz="1200" dirty="0" smtClean="0"/>
              <a:t>Calculating missing angles on e line and round a point</a:t>
            </a:r>
            <a:endParaRPr lang="en-GB" sz="1200" dirty="0"/>
          </a:p>
          <a:p>
            <a:r>
              <a:rPr lang="en-GB" sz="1200" dirty="0" smtClean="0"/>
              <a:t>Measuring angles</a:t>
            </a:r>
          </a:p>
          <a:p>
            <a:r>
              <a:rPr lang="en-GB" sz="1200" dirty="0" smtClean="0"/>
              <a:t>Accurately drawing triangles</a:t>
            </a:r>
            <a:endParaRPr lang="en-GB" sz="1200" dirty="0"/>
          </a:p>
          <a:p>
            <a:r>
              <a:rPr lang="en-GB" sz="1200" dirty="0" smtClean="0"/>
              <a:t>Multiplying decimals </a:t>
            </a:r>
          </a:p>
          <a:p>
            <a:r>
              <a:rPr lang="en-GB" sz="1200" dirty="0" smtClean="0"/>
              <a:t>Ordering decimals </a:t>
            </a:r>
            <a:endParaRPr lang="en-GB" sz="1200" dirty="0"/>
          </a:p>
          <a:p>
            <a:r>
              <a:rPr lang="en-GB" sz="1200" dirty="0" smtClean="0"/>
              <a:t>Area of a rectangle</a:t>
            </a:r>
          </a:p>
          <a:p>
            <a:r>
              <a:rPr lang="en-GB" sz="1200" dirty="0" smtClean="0"/>
              <a:t>Reading information from a table</a:t>
            </a:r>
            <a:endParaRPr lang="en-GB" sz="1200" dirty="0"/>
          </a:p>
          <a:p>
            <a:r>
              <a:rPr lang="en-GB" sz="1200" dirty="0" smtClean="0"/>
              <a:t>Dual bar charts</a:t>
            </a:r>
          </a:p>
          <a:p>
            <a:r>
              <a:rPr lang="en-GB" sz="1200" dirty="0" smtClean="0"/>
              <a:t>Drawing a composite bar chart</a:t>
            </a:r>
            <a:endParaRPr lang="en-GB" sz="1200" dirty="0"/>
          </a:p>
          <a:p>
            <a:r>
              <a:rPr lang="en-GB" sz="1200" dirty="0" smtClean="0"/>
              <a:t>Simplifying expressions</a:t>
            </a:r>
          </a:p>
          <a:p>
            <a:r>
              <a:rPr lang="en-GB" sz="1200" dirty="0" smtClean="0"/>
              <a:t>Solving equations </a:t>
            </a:r>
            <a:endParaRPr lang="en-GB" sz="1200" dirty="0"/>
          </a:p>
          <a:p>
            <a:r>
              <a:rPr lang="en-GB" sz="1200" dirty="0" smtClean="0"/>
              <a:t>Expanding brackets </a:t>
            </a:r>
          </a:p>
          <a:p>
            <a:endParaRPr lang="en-GB" sz="1100" dirty="0" smtClean="0"/>
          </a:p>
        </p:txBody>
      </p:sp>
      <p:sp>
        <p:nvSpPr>
          <p:cNvPr id="8" name="TextBox 7"/>
          <p:cNvSpPr txBox="1"/>
          <p:nvPr/>
        </p:nvSpPr>
        <p:spPr>
          <a:xfrm>
            <a:off x="397041" y="6541986"/>
            <a:ext cx="5847347" cy="923330"/>
          </a:xfrm>
          <a:prstGeom prst="rect">
            <a:avLst/>
          </a:prstGeom>
          <a:noFill/>
          <a:ln w="19050">
            <a:solidFill>
              <a:schemeClr val="tx1"/>
            </a:solidFill>
          </a:ln>
        </p:spPr>
        <p:txBody>
          <a:bodyPr wrap="square" rtlCol="0">
            <a:spAutoFit/>
          </a:bodyPr>
          <a:lstStyle/>
          <a:p>
            <a:r>
              <a:rPr lang="en-GB" dirty="0" smtClean="0"/>
              <a:t>Equipment Required:</a:t>
            </a:r>
          </a:p>
          <a:p>
            <a:endParaRPr lang="en-GB" dirty="0"/>
          </a:p>
          <a:p>
            <a:r>
              <a:rPr lang="en-GB" dirty="0" smtClean="0"/>
              <a:t>Calculator, pen, pencil, ruler </a:t>
            </a:r>
          </a:p>
        </p:txBody>
      </p:sp>
      <p:sp>
        <p:nvSpPr>
          <p:cNvPr id="10" name="TextBox 9"/>
          <p:cNvSpPr txBox="1"/>
          <p:nvPr/>
        </p:nvSpPr>
        <p:spPr>
          <a:xfrm>
            <a:off x="397042" y="7716253"/>
            <a:ext cx="5847347" cy="1754326"/>
          </a:xfrm>
          <a:prstGeom prst="rect">
            <a:avLst/>
          </a:prstGeom>
          <a:noFill/>
          <a:ln w="19050">
            <a:solidFill>
              <a:schemeClr val="tx1"/>
            </a:solidFill>
          </a:ln>
        </p:spPr>
        <p:txBody>
          <a:bodyPr wrap="square" rtlCol="0">
            <a:spAutoFit/>
          </a:bodyPr>
          <a:lstStyle/>
          <a:p>
            <a:r>
              <a:rPr lang="en-GB" dirty="0" smtClean="0"/>
              <a:t>Useful Information:</a:t>
            </a:r>
          </a:p>
          <a:p>
            <a:r>
              <a:rPr lang="en-GB" dirty="0" smtClean="0"/>
              <a:t>Assessment is taking place on Monday 8</a:t>
            </a:r>
            <a:r>
              <a:rPr lang="en-GB" baseline="30000" dirty="0" smtClean="0"/>
              <a:t>th</a:t>
            </a:r>
            <a:r>
              <a:rPr lang="en-GB" dirty="0" smtClean="0"/>
              <a:t> April </a:t>
            </a:r>
          </a:p>
          <a:p>
            <a:r>
              <a:rPr lang="en-GB" dirty="0" smtClean="0"/>
              <a:t> Use Mathswatch questions to support your revision </a:t>
            </a:r>
          </a:p>
          <a:p>
            <a:endParaRPr lang="en-GB" dirty="0"/>
          </a:p>
          <a:p>
            <a:endParaRPr lang="en-GB" dirty="0" smtClean="0"/>
          </a:p>
          <a:p>
            <a:endParaRPr lang="en-GB" dirty="0"/>
          </a:p>
        </p:txBody>
      </p:sp>
    </p:spTree>
    <p:extLst>
      <p:ext uri="{BB962C8B-B14F-4D97-AF65-F5344CB8AC3E}">
        <p14:creationId xmlns:p14="http://schemas.microsoft.com/office/powerpoint/2010/main" val="11048323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37778" y="794584"/>
            <a:ext cx="6110436" cy="7992889"/>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65" y="920553"/>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768974" y="2143824"/>
            <a:ext cx="1522340" cy="646331"/>
          </a:xfrm>
          <a:prstGeom prst="rect">
            <a:avLst/>
          </a:prstGeom>
          <a:noFill/>
        </p:spPr>
        <p:txBody>
          <a:bodyPr wrap="none" rtlCol="0">
            <a:spAutoFit/>
          </a:bodyPr>
          <a:lstStyle/>
          <a:p>
            <a:r>
              <a:rPr lang="en-GB" sz="3600" b="1" u="sng" dirty="0"/>
              <a:t>YEAR </a:t>
            </a:r>
            <a:r>
              <a:rPr lang="en-GB" sz="3600" b="1" u="sng" dirty="0"/>
              <a:t>8</a:t>
            </a:r>
          </a:p>
        </p:txBody>
      </p:sp>
      <p:sp>
        <p:nvSpPr>
          <p:cNvPr id="7" name="TextBox 6"/>
          <p:cNvSpPr txBox="1"/>
          <p:nvPr/>
        </p:nvSpPr>
        <p:spPr>
          <a:xfrm>
            <a:off x="2348880" y="2951372"/>
            <a:ext cx="3310522" cy="646331"/>
          </a:xfrm>
          <a:prstGeom prst="rect">
            <a:avLst/>
          </a:prstGeom>
          <a:noFill/>
        </p:spPr>
        <p:txBody>
          <a:bodyPr wrap="none" rtlCol="0">
            <a:spAutoFit/>
          </a:bodyPr>
          <a:lstStyle/>
          <a:p>
            <a:r>
              <a:rPr lang="en-GB" sz="3600" dirty="0">
                <a:solidFill>
                  <a:srgbClr val="FF0000"/>
                </a:solidFill>
              </a:rPr>
              <a:t>Subject: Science </a:t>
            </a:r>
            <a:endParaRPr lang="en-GB" sz="3600" dirty="0">
              <a:solidFill>
                <a:srgbClr val="FF0000"/>
              </a:solidFill>
            </a:endParaRPr>
          </a:p>
        </p:txBody>
      </p:sp>
      <p:sp>
        <p:nvSpPr>
          <p:cNvPr id="8" name="TextBox 7"/>
          <p:cNvSpPr txBox="1"/>
          <p:nvPr/>
        </p:nvSpPr>
        <p:spPr>
          <a:xfrm>
            <a:off x="620689" y="3944888"/>
            <a:ext cx="184731" cy="369332"/>
          </a:xfrm>
          <a:prstGeom prst="rect">
            <a:avLst/>
          </a:prstGeom>
          <a:noFill/>
        </p:spPr>
        <p:txBody>
          <a:bodyPr wrap="none" rtlCol="0">
            <a:spAutoFit/>
          </a:bodyPr>
          <a:lstStyle/>
          <a:p>
            <a:endParaRPr lang="en-GB" dirty="0"/>
          </a:p>
        </p:txBody>
      </p:sp>
      <p:sp>
        <p:nvSpPr>
          <p:cNvPr id="10" name="TextBox 9"/>
          <p:cNvSpPr txBox="1"/>
          <p:nvPr/>
        </p:nvSpPr>
        <p:spPr>
          <a:xfrm>
            <a:off x="404664" y="3728864"/>
            <a:ext cx="5976664" cy="369332"/>
          </a:xfrm>
          <a:prstGeom prst="rect">
            <a:avLst/>
          </a:prstGeom>
          <a:noFill/>
          <a:ln w="12700">
            <a:solidFill>
              <a:schemeClr val="tx1"/>
            </a:solidFill>
          </a:ln>
        </p:spPr>
        <p:txBody>
          <a:bodyPr wrap="square" rtlCol="0">
            <a:spAutoFit/>
          </a:bodyPr>
          <a:lstStyle/>
          <a:p>
            <a:r>
              <a:rPr lang="en-GB" dirty="0"/>
              <a:t>Length of exam:  30 minutes</a:t>
            </a:r>
            <a:endParaRPr lang="en-GB" dirty="0"/>
          </a:p>
        </p:txBody>
      </p:sp>
      <p:sp>
        <p:nvSpPr>
          <p:cNvPr id="11" name="TextBox 10"/>
          <p:cNvSpPr txBox="1"/>
          <p:nvPr/>
        </p:nvSpPr>
        <p:spPr>
          <a:xfrm>
            <a:off x="404664" y="4228676"/>
            <a:ext cx="5976664" cy="923330"/>
          </a:xfrm>
          <a:prstGeom prst="rect">
            <a:avLst/>
          </a:prstGeom>
          <a:noFill/>
          <a:ln w="12700">
            <a:solidFill>
              <a:schemeClr val="tx1"/>
            </a:solidFill>
          </a:ln>
        </p:spPr>
        <p:txBody>
          <a:bodyPr wrap="square" rtlCol="0">
            <a:spAutoFit/>
          </a:bodyPr>
          <a:lstStyle/>
          <a:p>
            <a:r>
              <a:rPr lang="en-GB" sz="1200" b="1" dirty="0"/>
              <a:t>Topics:</a:t>
            </a:r>
          </a:p>
          <a:p>
            <a:endParaRPr lang="en-GB" sz="1200" dirty="0"/>
          </a:p>
          <a:p>
            <a:r>
              <a:rPr lang="en-GB" b="1" dirty="0"/>
              <a:t>Respiration, Energy and Chemical </a:t>
            </a:r>
            <a:r>
              <a:rPr lang="en-GB" b="1" dirty="0"/>
              <a:t>Changes</a:t>
            </a:r>
            <a:endParaRPr lang="en-GB" sz="1200" dirty="0"/>
          </a:p>
          <a:p>
            <a:endParaRPr lang="en-GB" sz="1200" dirty="0"/>
          </a:p>
        </p:txBody>
      </p:sp>
      <p:sp>
        <p:nvSpPr>
          <p:cNvPr id="12" name="TextBox 11"/>
          <p:cNvSpPr txBox="1"/>
          <p:nvPr/>
        </p:nvSpPr>
        <p:spPr>
          <a:xfrm>
            <a:off x="412475" y="5241033"/>
            <a:ext cx="5976664" cy="830997"/>
          </a:xfrm>
          <a:prstGeom prst="rect">
            <a:avLst/>
          </a:prstGeom>
          <a:noFill/>
          <a:ln w="12700">
            <a:solidFill>
              <a:schemeClr val="tx1"/>
            </a:solidFill>
          </a:ln>
        </p:spPr>
        <p:txBody>
          <a:bodyPr wrap="square" rtlCol="0">
            <a:spAutoFit/>
          </a:bodyPr>
          <a:lstStyle/>
          <a:p>
            <a:r>
              <a:rPr lang="en-GB" sz="1200" b="1" dirty="0"/>
              <a:t>Equipment Required:</a:t>
            </a:r>
          </a:p>
          <a:p>
            <a:endParaRPr lang="en-GB" sz="1200" dirty="0"/>
          </a:p>
          <a:p>
            <a:r>
              <a:rPr lang="en-GB" sz="1200" dirty="0"/>
              <a:t>Pen, pencil, ruler, rubber, highlighter, </a:t>
            </a:r>
            <a:r>
              <a:rPr lang="en-GB" sz="1200" dirty="0"/>
              <a:t>calculator</a:t>
            </a:r>
            <a:endParaRPr lang="en-GB" sz="1200" dirty="0"/>
          </a:p>
          <a:p>
            <a:endParaRPr lang="en-GB" sz="1200" dirty="0"/>
          </a:p>
        </p:txBody>
      </p:sp>
      <p:sp>
        <p:nvSpPr>
          <p:cNvPr id="13" name="TextBox 12"/>
          <p:cNvSpPr txBox="1"/>
          <p:nvPr/>
        </p:nvSpPr>
        <p:spPr>
          <a:xfrm>
            <a:off x="419334" y="6249145"/>
            <a:ext cx="5976664" cy="1384995"/>
          </a:xfrm>
          <a:prstGeom prst="rect">
            <a:avLst/>
          </a:prstGeom>
          <a:noFill/>
          <a:ln w="12700">
            <a:solidFill>
              <a:schemeClr val="tx1"/>
            </a:solidFill>
          </a:ln>
        </p:spPr>
        <p:txBody>
          <a:bodyPr wrap="square" rtlCol="0">
            <a:spAutoFit/>
          </a:bodyPr>
          <a:lstStyle/>
          <a:p>
            <a:r>
              <a:rPr lang="en-GB" sz="1200" b="1" dirty="0"/>
              <a:t>Skills Assessed:</a:t>
            </a:r>
          </a:p>
          <a:p>
            <a:endParaRPr lang="en-GB" sz="1200" dirty="0"/>
          </a:p>
          <a:p>
            <a:r>
              <a:rPr lang="en-GB" sz="1200" b="1" dirty="0"/>
              <a:t>Knowledge of key words</a:t>
            </a:r>
          </a:p>
          <a:p>
            <a:r>
              <a:rPr lang="en-GB" sz="1200" b="1" dirty="0"/>
              <a:t>Literacy</a:t>
            </a:r>
          </a:p>
          <a:p>
            <a:r>
              <a:rPr lang="en-GB" sz="1200" b="1" dirty="0"/>
              <a:t>Numeracy</a:t>
            </a:r>
          </a:p>
          <a:p>
            <a:r>
              <a:rPr lang="en-GB" sz="1200" b="1" dirty="0"/>
              <a:t>Analysing graphs, data in </a:t>
            </a:r>
            <a:r>
              <a:rPr lang="en-GB" sz="1200" b="1" dirty="0"/>
              <a:t>tables</a:t>
            </a:r>
            <a:endParaRPr lang="en-GB" sz="1200" dirty="0"/>
          </a:p>
          <a:p>
            <a:endParaRPr lang="en-GB" sz="1200" dirty="0"/>
          </a:p>
        </p:txBody>
      </p:sp>
      <p:sp>
        <p:nvSpPr>
          <p:cNvPr id="14" name="TextBox 13"/>
          <p:cNvSpPr txBox="1"/>
          <p:nvPr/>
        </p:nvSpPr>
        <p:spPr>
          <a:xfrm>
            <a:off x="419334" y="7864143"/>
            <a:ext cx="5976664" cy="1015663"/>
          </a:xfrm>
          <a:prstGeom prst="rect">
            <a:avLst/>
          </a:prstGeom>
          <a:noFill/>
          <a:ln w="12700">
            <a:solidFill>
              <a:schemeClr val="tx1"/>
            </a:solidFill>
          </a:ln>
        </p:spPr>
        <p:txBody>
          <a:bodyPr wrap="square" rtlCol="0">
            <a:spAutoFit/>
          </a:bodyPr>
          <a:lstStyle/>
          <a:p>
            <a:r>
              <a:rPr lang="en-GB" sz="1200" b="1" dirty="0"/>
              <a:t>Useful Websites/sources of information:</a:t>
            </a:r>
          </a:p>
          <a:p>
            <a:r>
              <a:rPr lang="en-GB" sz="1200" b="1" dirty="0"/>
              <a:t>Your class book</a:t>
            </a:r>
          </a:p>
          <a:p>
            <a:r>
              <a:rPr lang="en-GB" dirty="0">
                <a:hlinkClick r:id="rId3"/>
              </a:rPr>
              <a:t>https</a:t>
            </a:r>
            <a:r>
              <a:rPr lang="en-GB" dirty="0">
                <a:hlinkClick r:id="rId3"/>
              </a:rPr>
              <a:t>://</a:t>
            </a:r>
            <a:r>
              <a:rPr lang="en-GB" dirty="0">
                <a:hlinkClick r:id="rId3"/>
              </a:rPr>
              <a:t>www.bbc.com/education/levels/z4kw2hv</a:t>
            </a:r>
            <a:endParaRPr lang="en-GB" dirty="0"/>
          </a:p>
          <a:p>
            <a:r>
              <a:rPr lang="en-GB" dirty="0">
                <a:hlinkClick r:id="rId4"/>
              </a:rPr>
              <a:t>https://</a:t>
            </a:r>
            <a:r>
              <a:rPr lang="en-GB" dirty="0">
                <a:hlinkClick r:id="rId4"/>
              </a:rPr>
              <a:t>phaks3science.weebly.com/year-9.html</a:t>
            </a:r>
            <a:endParaRPr lang="en-GB" dirty="0"/>
          </a:p>
        </p:txBody>
      </p:sp>
      <p:sp>
        <p:nvSpPr>
          <p:cNvPr id="4" name="Title 1"/>
          <p:cNvSpPr>
            <a:spLocks noGrp="1"/>
          </p:cNvSpPr>
          <p:nvPr>
            <p:ph type="title"/>
          </p:nvPr>
        </p:nvSpPr>
        <p:spPr>
          <a:xfrm>
            <a:off x="4149080" y="560512"/>
            <a:ext cx="2520280" cy="492232"/>
          </a:xfrm>
          <a:solidFill>
            <a:schemeClr val="bg1"/>
          </a:solidFill>
        </p:spPr>
        <p:txBody>
          <a:bodyPr>
            <a:normAutofit fontScale="90000"/>
          </a:bodyPr>
          <a:lstStyle/>
          <a:p>
            <a:r>
              <a:rPr lang="en-GB" sz="1200" dirty="0"/>
              <a:t>2019 Assessment Week</a:t>
            </a:r>
            <a:br>
              <a:rPr lang="en-GB" sz="1200" dirty="0"/>
            </a:br>
            <a:r>
              <a:rPr lang="en-GB" sz="1200" dirty="0"/>
              <a:t> commencing 8</a:t>
            </a:r>
            <a:r>
              <a:rPr lang="en-GB" sz="1200" baseline="30000" dirty="0"/>
              <a:t>th</a:t>
            </a:r>
            <a:r>
              <a:rPr lang="en-GB" sz="1200" dirty="0"/>
              <a:t> April 2019.</a:t>
            </a:r>
            <a:br>
              <a:rPr lang="en-GB" sz="1200" dirty="0"/>
            </a:br>
            <a:r>
              <a:rPr lang="en-GB" sz="1200" dirty="0"/>
              <a:t/>
            </a:r>
            <a:br>
              <a:rPr lang="en-GB" sz="1200" dirty="0"/>
            </a:br>
            <a:endParaRPr lang="en-GB" sz="1200" dirty="0"/>
          </a:p>
        </p:txBody>
      </p:sp>
    </p:spTree>
    <p:extLst>
      <p:ext uri="{BB962C8B-B14F-4D97-AF65-F5344CB8AC3E}">
        <p14:creationId xmlns:p14="http://schemas.microsoft.com/office/powerpoint/2010/main" val="89319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37778" y="794584"/>
            <a:ext cx="6110436" cy="7992889"/>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65" y="920553"/>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682814" y="1872123"/>
            <a:ext cx="3767313" cy="646331"/>
          </a:xfrm>
          <a:prstGeom prst="rect">
            <a:avLst/>
          </a:prstGeom>
          <a:noFill/>
        </p:spPr>
        <p:txBody>
          <a:bodyPr wrap="none" rtlCol="0">
            <a:spAutoFit/>
          </a:bodyPr>
          <a:lstStyle/>
          <a:p>
            <a:pPr defTabSz="914400">
              <a:defRPr/>
            </a:pPr>
            <a:r>
              <a:rPr lang="en-GB" sz="3600" b="1" u="sng" dirty="0">
                <a:solidFill>
                  <a:prstClr val="black"/>
                </a:solidFill>
                <a:latin typeface="Calibri"/>
              </a:rPr>
              <a:t>YEAR 8 - Beginners</a:t>
            </a:r>
            <a:endParaRPr lang="en-GB" sz="3600" b="1" u="sng" dirty="0">
              <a:solidFill>
                <a:prstClr val="black"/>
              </a:solidFill>
              <a:latin typeface="Calibri"/>
            </a:endParaRPr>
          </a:p>
        </p:txBody>
      </p:sp>
      <p:sp>
        <p:nvSpPr>
          <p:cNvPr id="7" name="TextBox 6"/>
          <p:cNvSpPr txBox="1"/>
          <p:nvPr/>
        </p:nvSpPr>
        <p:spPr>
          <a:xfrm>
            <a:off x="2043136" y="2467220"/>
            <a:ext cx="3176191" cy="646331"/>
          </a:xfrm>
          <a:prstGeom prst="rect">
            <a:avLst/>
          </a:prstGeom>
          <a:noFill/>
        </p:spPr>
        <p:txBody>
          <a:bodyPr wrap="none" rtlCol="0">
            <a:spAutoFit/>
          </a:bodyPr>
          <a:lstStyle/>
          <a:p>
            <a:pPr defTabSz="914400">
              <a:defRPr/>
            </a:pPr>
            <a:r>
              <a:rPr lang="en-GB" sz="3600" dirty="0">
                <a:solidFill>
                  <a:srgbClr val="FF0000"/>
                </a:solidFill>
                <a:latin typeface="Calibri"/>
              </a:rPr>
              <a:t>Subject: French </a:t>
            </a:r>
            <a:endParaRPr lang="en-GB" sz="3600" dirty="0">
              <a:solidFill>
                <a:srgbClr val="FF0000"/>
              </a:solidFill>
              <a:latin typeface="Calibri"/>
            </a:endParaRPr>
          </a:p>
        </p:txBody>
      </p:sp>
      <p:sp>
        <p:nvSpPr>
          <p:cNvPr id="8" name="TextBox 7"/>
          <p:cNvSpPr txBox="1"/>
          <p:nvPr/>
        </p:nvSpPr>
        <p:spPr>
          <a:xfrm>
            <a:off x="620689" y="3944888"/>
            <a:ext cx="184731" cy="369332"/>
          </a:xfrm>
          <a:prstGeom prst="rect">
            <a:avLst/>
          </a:prstGeom>
          <a:noFill/>
        </p:spPr>
        <p:txBody>
          <a:bodyPr wrap="none" rtlCol="0">
            <a:spAutoFit/>
          </a:bodyPr>
          <a:lstStyle/>
          <a:p>
            <a:pPr defTabSz="914400">
              <a:defRPr/>
            </a:pPr>
            <a:endParaRPr lang="en-GB" dirty="0">
              <a:solidFill>
                <a:prstClr val="black"/>
              </a:solidFill>
              <a:latin typeface="Calibri"/>
            </a:endParaRPr>
          </a:p>
        </p:txBody>
      </p:sp>
      <p:sp>
        <p:nvSpPr>
          <p:cNvPr id="17" name="TextBox 16"/>
          <p:cNvSpPr txBox="1"/>
          <p:nvPr/>
        </p:nvSpPr>
        <p:spPr>
          <a:xfrm>
            <a:off x="400399" y="3174277"/>
            <a:ext cx="5976664" cy="369332"/>
          </a:xfrm>
          <a:prstGeom prst="rect">
            <a:avLst/>
          </a:prstGeom>
          <a:noFill/>
          <a:ln w="12700">
            <a:solidFill>
              <a:schemeClr val="tx1"/>
            </a:solidFill>
          </a:ln>
        </p:spPr>
        <p:txBody>
          <a:bodyPr wrap="square" rtlCol="0">
            <a:spAutoFit/>
          </a:bodyPr>
          <a:lstStyle/>
          <a:p>
            <a:r>
              <a:rPr lang="en-GB" dirty="0"/>
              <a:t>Length of exam: 1 hour (Writing)</a:t>
            </a:r>
            <a:endParaRPr lang="en-GB" dirty="0"/>
          </a:p>
        </p:txBody>
      </p:sp>
      <p:sp>
        <p:nvSpPr>
          <p:cNvPr id="18" name="TextBox 17"/>
          <p:cNvSpPr txBox="1"/>
          <p:nvPr/>
        </p:nvSpPr>
        <p:spPr>
          <a:xfrm>
            <a:off x="419334" y="3582558"/>
            <a:ext cx="5976664" cy="1600438"/>
          </a:xfrm>
          <a:prstGeom prst="rect">
            <a:avLst/>
          </a:prstGeom>
          <a:noFill/>
          <a:ln w="12700">
            <a:solidFill>
              <a:schemeClr val="tx1"/>
            </a:solidFill>
          </a:ln>
        </p:spPr>
        <p:txBody>
          <a:bodyPr wrap="square" rtlCol="0">
            <a:spAutoFit/>
          </a:bodyPr>
          <a:lstStyle/>
          <a:p>
            <a:r>
              <a:rPr lang="en-GB" sz="1400" b="1" dirty="0"/>
              <a:t>Topics: </a:t>
            </a:r>
          </a:p>
          <a:p>
            <a:r>
              <a:rPr lang="en-GB" sz="1400" dirty="0"/>
              <a:t>Pupils have been studying all about their school life and how this can be expressed in French. This includes the names of the school subjects in French and opinions about them,  times and when you have certain lessons, what you like to eat and don’t like to eat and also, what you would like to study in the future. They will be required to write about these aspects during an exam which lasts for an hour in class.</a:t>
            </a:r>
          </a:p>
        </p:txBody>
      </p:sp>
      <p:sp>
        <p:nvSpPr>
          <p:cNvPr id="19" name="TextBox 18"/>
          <p:cNvSpPr txBox="1"/>
          <p:nvPr/>
        </p:nvSpPr>
        <p:spPr>
          <a:xfrm>
            <a:off x="412475" y="5241033"/>
            <a:ext cx="5976664" cy="1200329"/>
          </a:xfrm>
          <a:prstGeom prst="rect">
            <a:avLst/>
          </a:prstGeom>
          <a:noFill/>
          <a:ln w="12700">
            <a:solidFill>
              <a:schemeClr val="tx1"/>
            </a:solidFill>
          </a:ln>
        </p:spPr>
        <p:txBody>
          <a:bodyPr wrap="square" rtlCol="0">
            <a:spAutoFit/>
          </a:bodyPr>
          <a:lstStyle/>
          <a:p>
            <a:r>
              <a:rPr lang="en-GB" sz="1200" b="1" dirty="0"/>
              <a:t>Equipment Required:</a:t>
            </a:r>
          </a:p>
          <a:p>
            <a:pPr marL="171450" indent="-171450">
              <a:buFont typeface="Arial" panose="020B0604020202020204" pitchFamily="34" charset="0"/>
              <a:buChar char="•"/>
            </a:pPr>
            <a:r>
              <a:rPr lang="en-GB" sz="1200" dirty="0"/>
              <a:t>Pen</a:t>
            </a:r>
          </a:p>
          <a:p>
            <a:pPr marL="171450" indent="-171450">
              <a:buFont typeface="Arial" panose="020B0604020202020204" pitchFamily="34" charset="0"/>
              <a:buChar char="•"/>
            </a:pPr>
            <a:r>
              <a:rPr lang="en-GB" sz="1200" dirty="0"/>
              <a:t>Highlighter</a:t>
            </a:r>
          </a:p>
          <a:p>
            <a:pPr marL="171450" indent="-171450">
              <a:buFont typeface="Arial" panose="020B0604020202020204" pitchFamily="34" charset="0"/>
              <a:buChar char="•"/>
            </a:pPr>
            <a:r>
              <a:rPr lang="en-GB" sz="1200" dirty="0"/>
              <a:t>Key Vocabulary (they will have a limit of ten words)</a:t>
            </a:r>
          </a:p>
          <a:p>
            <a:pPr marL="171450" indent="-171450">
              <a:buFont typeface="Arial" panose="020B0604020202020204" pitchFamily="34" charset="0"/>
              <a:buChar char="•"/>
            </a:pPr>
            <a:r>
              <a:rPr lang="en-GB" sz="1200" dirty="0"/>
              <a:t>A plan for how they will structure their writing (in English).</a:t>
            </a:r>
          </a:p>
          <a:p>
            <a:pPr marL="171450" indent="-171450">
              <a:buFont typeface="Arial" panose="020B0604020202020204" pitchFamily="34" charset="0"/>
              <a:buChar char="•"/>
            </a:pPr>
            <a:r>
              <a:rPr lang="en-GB" sz="1200" dirty="0"/>
              <a:t>They will not be allowed to use a dictionary.</a:t>
            </a:r>
          </a:p>
        </p:txBody>
      </p:sp>
      <p:sp>
        <p:nvSpPr>
          <p:cNvPr id="20" name="TextBox 19"/>
          <p:cNvSpPr txBox="1"/>
          <p:nvPr/>
        </p:nvSpPr>
        <p:spPr>
          <a:xfrm>
            <a:off x="412475" y="6442540"/>
            <a:ext cx="5976664" cy="1461939"/>
          </a:xfrm>
          <a:prstGeom prst="rect">
            <a:avLst/>
          </a:prstGeom>
          <a:noFill/>
          <a:ln w="12700">
            <a:solidFill>
              <a:schemeClr val="tx1"/>
            </a:solidFill>
          </a:ln>
        </p:spPr>
        <p:txBody>
          <a:bodyPr wrap="square" rtlCol="0">
            <a:spAutoFit/>
          </a:bodyPr>
          <a:lstStyle/>
          <a:p>
            <a:r>
              <a:rPr lang="en-GB" sz="1100" b="1" dirty="0"/>
              <a:t>Skills Assessed:</a:t>
            </a:r>
          </a:p>
          <a:p>
            <a:r>
              <a:rPr lang="en-GB" sz="1100" dirty="0"/>
              <a:t>Extended writing in French.</a:t>
            </a:r>
          </a:p>
          <a:p>
            <a:r>
              <a:rPr lang="en-GB" sz="1100" dirty="0"/>
              <a:t>Spelling.</a:t>
            </a:r>
          </a:p>
          <a:p>
            <a:r>
              <a:rPr lang="en-GB" sz="1100" dirty="0"/>
              <a:t>Word order.</a:t>
            </a:r>
          </a:p>
          <a:p>
            <a:r>
              <a:rPr lang="en-GB" sz="1100" dirty="0"/>
              <a:t>Grammar targets such as using the correct articles and adjectives for masculine, feminine and plural nouns.</a:t>
            </a:r>
          </a:p>
          <a:p>
            <a:r>
              <a:rPr lang="en-GB" sz="1100" dirty="0"/>
              <a:t>Adapting the present tense with different pronouns to describe others (</a:t>
            </a:r>
            <a:r>
              <a:rPr lang="en-GB" sz="1100" dirty="0" err="1"/>
              <a:t>ie</a:t>
            </a:r>
            <a:r>
              <a:rPr lang="en-GB" sz="1100" dirty="0"/>
              <a:t>: ‘he’, ‘she’, ‘they’)</a:t>
            </a:r>
            <a:endParaRPr lang="en-GB" sz="1600" dirty="0"/>
          </a:p>
          <a:p>
            <a:r>
              <a:rPr lang="en-GB" sz="1100" dirty="0"/>
              <a:t>‘Ambitious’ use of new vocabulary they have learnt themselves.</a:t>
            </a:r>
            <a:endParaRPr lang="en-GB" sz="1100" dirty="0"/>
          </a:p>
        </p:txBody>
      </p:sp>
      <p:sp>
        <p:nvSpPr>
          <p:cNvPr id="21" name="TextBox 20"/>
          <p:cNvSpPr txBox="1"/>
          <p:nvPr/>
        </p:nvSpPr>
        <p:spPr>
          <a:xfrm>
            <a:off x="419334" y="7864143"/>
            <a:ext cx="5976664" cy="830997"/>
          </a:xfrm>
          <a:prstGeom prst="rect">
            <a:avLst/>
          </a:prstGeom>
          <a:noFill/>
          <a:ln w="12700">
            <a:solidFill>
              <a:schemeClr val="tx1"/>
            </a:solidFill>
          </a:ln>
        </p:spPr>
        <p:txBody>
          <a:bodyPr wrap="square" rtlCol="0">
            <a:spAutoFit/>
          </a:bodyPr>
          <a:lstStyle/>
          <a:p>
            <a:r>
              <a:rPr lang="en-GB" sz="1200" b="1" dirty="0"/>
              <a:t>Useful Websites/sources of information:</a:t>
            </a:r>
            <a:br>
              <a:rPr lang="en-GB" sz="1200" b="1" dirty="0"/>
            </a:br>
            <a:r>
              <a:rPr lang="en-GB" sz="1200" dirty="0">
                <a:solidFill>
                  <a:prstClr val="black"/>
                </a:solidFill>
                <a:hlinkClick r:id="rId3"/>
              </a:rPr>
              <a:t>http://www.french-games.net/</a:t>
            </a:r>
            <a:endParaRPr lang="en-GB" sz="1200" dirty="0">
              <a:solidFill>
                <a:prstClr val="black"/>
              </a:solidFill>
            </a:endParaRPr>
          </a:p>
          <a:p>
            <a:r>
              <a:rPr lang="en-GB" sz="1200" dirty="0">
                <a:solidFill>
                  <a:prstClr val="black"/>
                </a:solidFill>
                <a:hlinkClick r:id="rId4"/>
              </a:rPr>
              <a:t>http://www.verb2verbe.com/</a:t>
            </a:r>
            <a:endParaRPr lang="en-GB" sz="1200" dirty="0">
              <a:solidFill>
                <a:prstClr val="black"/>
              </a:solidFill>
            </a:endParaRPr>
          </a:p>
          <a:p>
            <a:r>
              <a:rPr lang="en-GB" sz="1200" dirty="0">
                <a:solidFill>
                  <a:prstClr val="black"/>
                </a:solidFill>
                <a:hlinkClick r:id="rId5"/>
              </a:rPr>
              <a:t>http://www.conjugation-fr.com</a:t>
            </a:r>
            <a:r>
              <a:rPr lang="en-GB" sz="1200" dirty="0">
                <a:solidFill>
                  <a:prstClr val="black"/>
                </a:solidFill>
                <a:hlinkClick r:id="rId5"/>
              </a:rPr>
              <a:t>/</a:t>
            </a:r>
            <a:r>
              <a:rPr lang="en-GB" sz="1200" dirty="0">
                <a:solidFill>
                  <a:prstClr val="black"/>
                </a:solidFill>
              </a:rPr>
              <a:t>  (</a:t>
            </a:r>
            <a:r>
              <a:rPr lang="en-GB" sz="1100" dirty="0">
                <a:solidFill>
                  <a:prstClr val="black"/>
                </a:solidFill>
              </a:rPr>
              <a:t>They will also have a vocabulary booklet to help them to revise.)</a:t>
            </a:r>
            <a:endParaRPr lang="en-GB" sz="1100" dirty="0">
              <a:solidFill>
                <a:prstClr val="black"/>
              </a:solidFill>
            </a:endParaRPr>
          </a:p>
        </p:txBody>
      </p:sp>
      <p:sp>
        <p:nvSpPr>
          <p:cNvPr id="13" name="Title 1"/>
          <p:cNvSpPr>
            <a:spLocks noGrp="1"/>
          </p:cNvSpPr>
          <p:nvPr>
            <p:ph type="title"/>
          </p:nvPr>
        </p:nvSpPr>
        <p:spPr>
          <a:xfrm>
            <a:off x="4005064" y="560512"/>
            <a:ext cx="2462942" cy="492232"/>
          </a:xfrm>
          <a:solidFill>
            <a:schemeClr val="bg1"/>
          </a:solidFill>
        </p:spPr>
        <p:txBody>
          <a:bodyPr>
            <a:normAutofit fontScale="90000"/>
          </a:bodyPr>
          <a:lstStyle/>
          <a:p>
            <a:r>
              <a:rPr lang="en-GB" sz="1200" dirty="0"/>
              <a:t>2019 Assessment Week</a:t>
            </a:r>
            <a:br>
              <a:rPr lang="en-GB" sz="1200" dirty="0"/>
            </a:br>
            <a:r>
              <a:rPr lang="en-GB" sz="1200" dirty="0"/>
              <a:t>Week commencing 8</a:t>
            </a:r>
            <a:r>
              <a:rPr lang="en-GB" sz="1200" baseline="30000" dirty="0"/>
              <a:t>th</a:t>
            </a:r>
            <a:r>
              <a:rPr lang="en-GB" sz="1200" dirty="0"/>
              <a:t> April 2019.</a:t>
            </a:r>
            <a:br>
              <a:rPr lang="en-GB" sz="1200" dirty="0"/>
            </a:br>
            <a:endParaRPr lang="en-GB" sz="1200" dirty="0"/>
          </a:p>
        </p:txBody>
      </p:sp>
    </p:spTree>
    <p:extLst>
      <p:ext uri="{BB962C8B-B14F-4D97-AF65-F5344CB8AC3E}">
        <p14:creationId xmlns:p14="http://schemas.microsoft.com/office/powerpoint/2010/main" val="3636263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37778" y="794584"/>
            <a:ext cx="6110436" cy="7992889"/>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65" y="920553"/>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780928" y="1865821"/>
            <a:ext cx="1510386" cy="646331"/>
          </a:xfrm>
          <a:prstGeom prst="rect">
            <a:avLst/>
          </a:prstGeom>
          <a:noFill/>
        </p:spPr>
        <p:txBody>
          <a:bodyPr wrap="square" rtlCol="0">
            <a:spAutoFit/>
          </a:bodyPr>
          <a:lstStyle/>
          <a:p>
            <a:r>
              <a:rPr lang="en-GB" sz="3600" b="1" u="sng" dirty="0">
                <a:solidFill>
                  <a:prstClr val="black"/>
                </a:solidFill>
              </a:rPr>
              <a:t>YEAR 8</a:t>
            </a:r>
            <a:endParaRPr lang="en-GB" sz="3600" b="1" u="sng" dirty="0">
              <a:solidFill>
                <a:prstClr val="black"/>
              </a:solidFill>
            </a:endParaRPr>
          </a:p>
        </p:txBody>
      </p:sp>
      <p:sp>
        <p:nvSpPr>
          <p:cNvPr id="7" name="TextBox 6"/>
          <p:cNvSpPr txBox="1"/>
          <p:nvPr/>
        </p:nvSpPr>
        <p:spPr>
          <a:xfrm>
            <a:off x="1934013" y="2410362"/>
            <a:ext cx="3217729" cy="646331"/>
          </a:xfrm>
          <a:prstGeom prst="rect">
            <a:avLst/>
          </a:prstGeom>
          <a:noFill/>
        </p:spPr>
        <p:txBody>
          <a:bodyPr wrap="square" rtlCol="0">
            <a:spAutoFit/>
          </a:bodyPr>
          <a:lstStyle/>
          <a:p>
            <a:r>
              <a:rPr lang="en-GB" sz="3600" dirty="0">
                <a:solidFill>
                  <a:schemeClr val="accent6">
                    <a:lumMod val="75000"/>
                  </a:schemeClr>
                </a:solidFill>
              </a:rPr>
              <a:t>Subject: Spanish</a:t>
            </a:r>
            <a:endParaRPr lang="en-GB" sz="3600" dirty="0">
              <a:solidFill>
                <a:schemeClr val="accent6">
                  <a:lumMod val="75000"/>
                </a:schemeClr>
              </a:solidFill>
            </a:endParaRPr>
          </a:p>
        </p:txBody>
      </p:sp>
      <p:sp>
        <p:nvSpPr>
          <p:cNvPr id="8" name="TextBox 7"/>
          <p:cNvSpPr txBox="1"/>
          <p:nvPr/>
        </p:nvSpPr>
        <p:spPr>
          <a:xfrm>
            <a:off x="620689" y="3944888"/>
            <a:ext cx="184731" cy="369332"/>
          </a:xfrm>
          <a:prstGeom prst="rect">
            <a:avLst/>
          </a:prstGeom>
          <a:noFill/>
        </p:spPr>
        <p:txBody>
          <a:bodyPr wrap="none" rtlCol="0">
            <a:spAutoFit/>
          </a:bodyPr>
          <a:lstStyle/>
          <a:p>
            <a:endParaRPr lang="en-GB" dirty="0">
              <a:solidFill>
                <a:prstClr val="black"/>
              </a:solidFill>
            </a:endParaRPr>
          </a:p>
        </p:txBody>
      </p:sp>
      <p:sp>
        <p:nvSpPr>
          <p:cNvPr id="15" name="TextBox 14"/>
          <p:cNvSpPr txBox="1"/>
          <p:nvPr/>
        </p:nvSpPr>
        <p:spPr>
          <a:xfrm>
            <a:off x="382269" y="3013431"/>
            <a:ext cx="5976664" cy="369332"/>
          </a:xfrm>
          <a:prstGeom prst="rect">
            <a:avLst/>
          </a:prstGeom>
          <a:noFill/>
          <a:ln w="12700">
            <a:solidFill>
              <a:schemeClr val="tx1"/>
            </a:solidFill>
          </a:ln>
        </p:spPr>
        <p:txBody>
          <a:bodyPr wrap="square" rtlCol="0">
            <a:spAutoFit/>
          </a:bodyPr>
          <a:lstStyle/>
          <a:p>
            <a:r>
              <a:rPr lang="en-GB" dirty="0"/>
              <a:t>Length of exam: 1 hour (Writing).</a:t>
            </a:r>
            <a:endParaRPr lang="en-GB" dirty="0"/>
          </a:p>
        </p:txBody>
      </p:sp>
      <p:sp>
        <p:nvSpPr>
          <p:cNvPr id="16" name="TextBox 15"/>
          <p:cNvSpPr txBox="1"/>
          <p:nvPr/>
        </p:nvSpPr>
        <p:spPr>
          <a:xfrm>
            <a:off x="412475" y="3527833"/>
            <a:ext cx="5976664" cy="1546577"/>
          </a:xfrm>
          <a:prstGeom prst="rect">
            <a:avLst/>
          </a:prstGeom>
          <a:noFill/>
          <a:ln w="12700">
            <a:solidFill>
              <a:schemeClr val="tx1"/>
            </a:solidFill>
          </a:ln>
        </p:spPr>
        <p:txBody>
          <a:bodyPr wrap="square" rtlCol="0">
            <a:spAutoFit/>
          </a:bodyPr>
          <a:lstStyle/>
          <a:p>
            <a:r>
              <a:rPr lang="en-GB" sz="1350" b="1" u="sng" dirty="0"/>
              <a:t>Topics: </a:t>
            </a:r>
          </a:p>
          <a:p>
            <a:r>
              <a:rPr lang="en-GB" sz="1350" dirty="0"/>
              <a:t>Pupils have been learning about a topic called ‘¿</a:t>
            </a:r>
            <a:r>
              <a:rPr lang="en-GB" sz="1350" dirty="0" err="1"/>
              <a:t>Qué</a:t>
            </a:r>
            <a:r>
              <a:rPr lang="en-GB" sz="1350" dirty="0"/>
              <a:t> </a:t>
            </a:r>
            <a:r>
              <a:rPr lang="en-GB" sz="1350" dirty="0" err="1"/>
              <a:t>hacemos</a:t>
            </a:r>
            <a:r>
              <a:rPr lang="en-GB" sz="1350" dirty="0"/>
              <a:t>?’ in Spanish. This includes learning vocabulary of invitations and how to ask people to go to different places in town as well as how to make excuses. In addition to this, they have been learning some key, reflexive verbs to do with how you get ready in the morning, how to describe the different clothes you wear as well as key verbs in the </a:t>
            </a:r>
            <a:r>
              <a:rPr lang="en-GB" sz="1350" dirty="0" err="1"/>
              <a:t>preterite</a:t>
            </a:r>
            <a:r>
              <a:rPr lang="en-GB" sz="1350" dirty="0"/>
              <a:t> (past) tense. They will be required to write about all of these topics in their exam. </a:t>
            </a:r>
            <a:endParaRPr lang="en-GB" sz="1350" dirty="0"/>
          </a:p>
        </p:txBody>
      </p:sp>
      <p:sp>
        <p:nvSpPr>
          <p:cNvPr id="17" name="TextBox 16"/>
          <p:cNvSpPr txBox="1"/>
          <p:nvPr/>
        </p:nvSpPr>
        <p:spPr>
          <a:xfrm>
            <a:off x="412475" y="5125175"/>
            <a:ext cx="5976664" cy="1200329"/>
          </a:xfrm>
          <a:prstGeom prst="rect">
            <a:avLst/>
          </a:prstGeom>
          <a:noFill/>
          <a:ln w="12700">
            <a:solidFill>
              <a:schemeClr val="tx1"/>
            </a:solidFill>
          </a:ln>
        </p:spPr>
        <p:txBody>
          <a:bodyPr wrap="square" rtlCol="0">
            <a:spAutoFit/>
          </a:bodyPr>
          <a:lstStyle/>
          <a:p>
            <a:r>
              <a:rPr lang="en-GB" sz="1200" b="1" u="sng" dirty="0"/>
              <a:t>Equipment Required:</a:t>
            </a:r>
          </a:p>
          <a:p>
            <a:pPr marL="171450" indent="-171450">
              <a:buFont typeface="Arial" panose="020B0604020202020204" pitchFamily="34" charset="0"/>
              <a:buChar char="•"/>
            </a:pPr>
            <a:r>
              <a:rPr lang="en-GB" sz="1200" dirty="0"/>
              <a:t>Pen</a:t>
            </a:r>
          </a:p>
          <a:p>
            <a:pPr marL="171450" indent="-171450">
              <a:buFont typeface="Arial" panose="020B0604020202020204" pitchFamily="34" charset="0"/>
              <a:buChar char="•"/>
            </a:pPr>
            <a:r>
              <a:rPr lang="en-GB" sz="1200" dirty="0"/>
              <a:t>Highlighter</a:t>
            </a:r>
          </a:p>
          <a:p>
            <a:pPr marL="171450" indent="-171450">
              <a:buFont typeface="Arial" panose="020B0604020202020204" pitchFamily="34" charset="0"/>
              <a:buChar char="•"/>
            </a:pPr>
            <a:r>
              <a:rPr lang="en-GB" sz="1200" dirty="0"/>
              <a:t>Key Vocabulary (they will have a limit of ten words)</a:t>
            </a:r>
          </a:p>
          <a:p>
            <a:pPr marL="171450" indent="-171450">
              <a:buFont typeface="Arial" panose="020B0604020202020204" pitchFamily="34" charset="0"/>
              <a:buChar char="•"/>
            </a:pPr>
            <a:r>
              <a:rPr lang="en-GB" sz="1200" dirty="0"/>
              <a:t>A plan for how they will structure their writing (in English).</a:t>
            </a:r>
          </a:p>
          <a:p>
            <a:pPr marL="171450" indent="-171450">
              <a:buFont typeface="Arial" panose="020B0604020202020204" pitchFamily="34" charset="0"/>
              <a:buChar char="•"/>
            </a:pPr>
            <a:r>
              <a:rPr lang="en-GB" sz="1200" dirty="0"/>
              <a:t>They will not be allowed to use a dictionary.</a:t>
            </a:r>
          </a:p>
        </p:txBody>
      </p:sp>
      <p:sp>
        <p:nvSpPr>
          <p:cNvPr id="18" name="TextBox 17"/>
          <p:cNvSpPr txBox="1"/>
          <p:nvPr/>
        </p:nvSpPr>
        <p:spPr>
          <a:xfrm>
            <a:off x="412475" y="6371697"/>
            <a:ext cx="5976664" cy="1446550"/>
          </a:xfrm>
          <a:prstGeom prst="rect">
            <a:avLst/>
          </a:prstGeom>
          <a:noFill/>
          <a:ln w="12700">
            <a:solidFill>
              <a:schemeClr val="tx1"/>
            </a:solidFill>
          </a:ln>
        </p:spPr>
        <p:txBody>
          <a:bodyPr wrap="square" rtlCol="0">
            <a:spAutoFit/>
          </a:bodyPr>
          <a:lstStyle/>
          <a:p>
            <a:r>
              <a:rPr lang="en-GB" sz="1100" b="1" u="sng" dirty="0"/>
              <a:t>Skills Assessed:</a:t>
            </a:r>
          </a:p>
          <a:p>
            <a:r>
              <a:rPr lang="en-GB" sz="1100" b="1" dirty="0"/>
              <a:t>Extended writing in Spanish.</a:t>
            </a:r>
          </a:p>
          <a:p>
            <a:r>
              <a:rPr lang="en-GB" sz="1100" dirty="0"/>
              <a:t>Ability to form sentences with the correct punctuation.</a:t>
            </a:r>
          </a:p>
          <a:p>
            <a:r>
              <a:rPr lang="en-GB" sz="1100" dirty="0"/>
              <a:t>Including the correct spellings of verbs.</a:t>
            </a:r>
          </a:p>
          <a:p>
            <a:r>
              <a:rPr lang="en-GB" sz="1100" dirty="0"/>
              <a:t>Attempts at using different, present tense and the </a:t>
            </a:r>
            <a:r>
              <a:rPr lang="en-GB" sz="1100" dirty="0" err="1"/>
              <a:t>preterite</a:t>
            </a:r>
            <a:r>
              <a:rPr lang="en-GB" sz="1100" dirty="0"/>
              <a:t> tense in Spanish. </a:t>
            </a:r>
          </a:p>
          <a:p>
            <a:r>
              <a:rPr lang="en-GB" sz="1100" dirty="0"/>
              <a:t>Using conjunctions and opinions to extend sentences.</a:t>
            </a:r>
            <a:endParaRPr lang="en-GB" sz="1600" dirty="0"/>
          </a:p>
          <a:p>
            <a:r>
              <a:rPr lang="en-GB" sz="1100" dirty="0"/>
              <a:t>Including key vocabulary they have researched themselves.</a:t>
            </a:r>
          </a:p>
          <a:p>
            <a:r>
              <a:rPr lang="en-GB" sz="1100" dirty="0"/>
              <a:t>Ability to use the key, reflexive verbs with different subjects.</a:t>
            </a:r>
            <a:endParaRPr lang="en-GB" sz="1100" dirty="0"/>
          </a:p>
        </p:txBody>
      </p:sp>
      <p:sp>
        <p:nvSpPr>
          <p:cNvPr id="19" name="TextBox 18"/>
          <p:cNvSpPr txBox="1"/>
          <p:nvPr/>
        </p:nvSpPr>
        <p:spPr>
          <a:xfrm>
            <a:off x="412475" y="7864442"/>
            <a:ext cx="5976664" cy="830997"/>
          </a:xfrm>
          <a:prstGeom prst="rect">
            <a:avLst/>
          </a:prstGeom>
          <a:noFill/>
          <a:ln w="12700">
            <a:solidFill>
              <a:schemeClr val="tx1"/>
            </a:solidFill>
          </a:ln>
        </p:spPr>
        <p:txBody>
          <a:bodyPr wrap="square" rtlCol="0">
            <a:spAutoFit/>
          </a:bodyPr>
          <a:lstStyle/>
          <a:p>
            <a:r>
              <a:rPr lang="en-GB" sz="1200" b="1" dirty="0"/>
              <a:t>Useful Websites/sources of information:</a:t>
            </a:r>
            <a:br>
              <a:rPr lang="en-GB" sz="1200" b="1" dirty="0"/>
            </a:br>
            <a:r>
              <a:rPr lang="en-GB" sz="1200" dirty="0">
                <a:solidFill>
                  <a:prstClr val="black"/>
                </a:solidFill>
                <a:hlinkClick r:id="rId3"/>
              </a:rPr>
              <a:t>http://www.spanish-games.net</a:t>
            </a:r>
            <a:r>
              <a:rPr lang="en-GB" sz="1200" dirty="0">
                <a:solidFill>
                  <a:prstClr val="black"/>
                </a:solidFill>
                <a:hlinkClick r:id="rId3"/>
              </a:rPr>
              <a:t>/</a:t>
            </a:r>
            <a:endParaRPr lang="en-GB" sz="1200" dirty="0">
              <a:solidFill>
                <a:prstClr val="black"/>
              </a:solidFill>
            </a:endParaRPr>
          </a:p>
          <a:p>
            <a:r>
              <a:rPr lang="en-GB" sz="1200" dirty="0">
                <a:solidFill>
                  <a:prstClr val="black"/>
                </a:solidFill>
                <a:hlinkClick r:id="rId4"/>
              </a:rPr>
              <a:t>http://www.duolingo.com</a:t>
            </a:r>
            <a:endParaRPr lang="en-GB" sz="1200" dirty="0">
              <a:solidFill>
                <a:prstClr val="black"/>
              </a:solidFill>
            </a:endParaRPr>
          </a:p>
          <a:p>
            <a:r>
              <a:rPr lang="en-GB" sz="1200" dirty="0">
                <a:solidFill>
                  <a:prstClr val="black"/>
                </a:solidFill>
                <a:hlinkClick r:id="rId5"/>
              </a:rPr>
              <a:t>https://</a:t>
            </a:r>
            <a:r>
              <a:rPr lang="en-GB" sz="1200" dirty="0">
                <a:solidFill>
                  <a:prstClr val="black"/>
                </a:solidFill>
                <a:hlinkClick r:id="rId5"/>
              </a:rPr>
              <a:t>rockalingua.com/games/colors</a:t>
            </a:r>
            <a:endParaRPr lang="en-GB" sz="1200" dirty="0">
              <a:solidFill>
                <a:prstClr val="black"/>
              </a:solidFill>
            </a:endParaRPr>
          </a:p>
        </p:txBody>
      </p:sp>
      <p:sp>
        <p:nvSpPr>
          <p:cNvPr id="13" name="Title 1"/>
          <p:cNvSpPr>
            <a:spLocks noGrp="1"/>
          </p:cNvSpPr>
          <p:nvPr>
            <p:ph type="title"/>
          </p:nvPr>
        </p:nvSpPr>
        <p:spPr>
          <a:xfrm>
            <a:off x="4005064" y="560512"/>
            <a:ext cx="2462942" cy="492232"/>
          </a:xfrm>
          <a:solidFill>
            <a:schemeClr val="bg1"/>
          </a:solidFill>
        </p:spPr>
        <p:txBody>
          <a:bodyPr>
            <a:normAutofit fontScale="90000"/>
          </a:bodyPr>
          <a:lstStyle/>
          <a:p>
            <a:r>
              <a:rPr lang="en-GB" sz="1200" dirty="0"/>
              <a:t>2019 Assessment Week</a:t>
            </a:r>
            <a:br>
              <a:rPr lang="en-GB" sz="1200" dirty="0"/>
            </a:br>
            <a:r>
              <a:rPr lang="en-GB" sz="1200" dirty="0"/>
              <a:t>Week commencing 8</a:t>
            </a:r>
            <a:r>
              <a:rPr lang="en-GB" sz="1200" baseline="30000" dirty="0"/>
              <a:t>th</a:t>
            </a:r>
            <a:r>
              <a:rPr lang="en-GB" sz="1200" dirty="0"/>
              <a:t> April 2019.</a:t>
            </a:r>
            <a:br>
              <a:rPr lang="en-GB" sz="1200" dirty="0"/>
            </a:br>
            <a:endParaRPr lang="en-GB" sz="1200" dirty="0"/>
          </a:p>
        </p:txBody>
      </p:sp>
    </p:spTree>
    <p:extLst>
      <p:ext uri="{BB962C8B-B14F-4D97-AF65-F5344CB8AC3E}">
        <p14:creationId xmlns:p14="http://schemas.microsoft.com/office/powerpoint/2010/main" val="34438926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37778" y="794584"/>
            <a:ext cx="6110436" cy="8262873"/>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65" y="920553"/>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682814" y="1872123"/>
            <a:ext cx="3767313" cy="646331"/>
          </a:xfrm>
          <a:prstGeom prst="rect">
            <a:avLst/>
          </a:prstGeom>
          <a:noFill/>
        </p:spPr>
        <p:txBody>
          <a:bodyPr wrap="none" rtlCol="0">
            <a:spAutoFit/>
          </a:bodyPr>
          <a:lstStyle/>
          <a:p>
            <a:pPr defTabSz="914400">
              <a:defRPr/>
            </a:pPr>
            <a:r>
              <a:rPr lang="en-GB" sz="3600" b="1" u="sng" dirty="0">
                <a:solidFill>
                  <a:prstClr val="black"/>
                </a:solidFill>
                <a:latin typeface="Calibri"/>
              </a:rPr>
              <a:t>YEAR 8 - Beginners</a:t>
            </a:r>
            <a:endParaRPr lang="en-GB" sz="3600" b="1" u="sng" dirty="0">
              <a:solidFill>
                <a:prstClr val="black"/>
              </a:solidFill>
              <a:latin typeface="Calibri"/>
            </a:endParaRPr>
          </a:p>
        </p:txBody>
      </p:sp>
      <p:sp>
        <p:nvSpPr>
          <p:cNvPr id="7" name="TextBox 6"/>
          <p:cNvSpPr txBox="1"/>
          <p:nvPr/>
        </p:nvSpPr>
        <p:spPr>
          <a:xfrm>
            <a:off x="2043136" y="2467220"/>
            <a:ext cx="3347391" cy="646331"/>
          </a:xfrm>
          <a:prstGeom prst="rect">
            <a:avLst/>
          </a:prstGeom>
          <a:noFill/>
        </p:spPr>
        <p:txBody>
          <a:bodyPr wrap="none" rtlCol="0">
            <a:spAutoFit/>
          </a:bodyPr>
          <a:lstStyle/>
          <a:p>
            <a:pPr defTabSz="914400">
              <a:defRPr/>
            </a:pPr>
            <a:r>
              <a:rPr lang="en-GB" sz="3600" dirty="0">
                <a:solidFill>
                  <a:schemeClr val="accent6">
                    <a:lumMod val="75000"/>
                  </a:schemeClr>
                </a:solidFill>
                <a:latin typeface="Calibri"/>
              </a:rPr>
              <a:t>Subject: Spanish </a:t>
            </a:r>
            <a:endParaRPr lang="en-GB" sz="3600" dirty="0">
              <a:solidFill>
                <a:schemeClr val="accent6">
                  <a:lumMod val="75000"/>
                </a:schemeClr>
              </a:solidFill>
              <a:latin typeface="Calibri"/>
            </a:endParaRPr>
          </a:p>
        </p:txBody>
      </p:sp>
      <p:sp>
        <p:nvSpPr>
          <p:cNvPr id="8" name="TextBox 7"/>
          <p:cNvSpPr txBox="1"/>
          <p:nvPr/>
        </p:nvSpPr>
        <p:spPr>
          <a:xfrm>
            <a:off x="620689" y="3944888"/>
            <a:ext cx="184731" cy="369332"/>
          </a:xfrm>
          <a:prstGeom prst="rect">
            <a:avLst/>
          </a:prstGeom>
          <a:noFill/>
        </p:spPr>
        <p:txBody>
          <a:bodyPr wrap="none" rtlCol="0">
            <a:spAutoFit/>
          </a:bodyPr>
          <a:lstStyle/>
          <a:p>
            <a:pPr defTabSz="914400">
              <a:defRPr/>
            </a:pPr>
            <a:endParaRPr lang="en-GB" dirty="0">
              <a:solidFill>
                <a:prstClr val="black"/>
              </a:solidFill>
              <a:latin typeface="Calibri"/>
            </a:endParaRPr>
          </a:p>
        </p:txBody>
      </p:sp>
      <p:sp>
        <p:nvSpPr>
          <p:cNvPr id="17" name="TextBox 16"/>
          <p:cNvSpPr txBox="1"/>
          <p:nvPr/>
        </p:nvSpPr>
        <p:spPr>
          <a:xfrm>
            <a:off x="400399" y="3174277"/>
            <a:ext cx="5976664" cy="369332"/>
          </a:xfrm>
          <a:prstGeom prst="rect">
            <a:avLst/>
          </a:prstGeom>
          <a:noFill/>
          <a:ln w="12700">
            <a:solidFill>
              <a:schemeClr val="tx1"/>
            </a:solidFill>
          </a:ln>
        </p:spPr>
        <p:txBody>
          <a:bodyPr wrap="square" rtlCol="0">
            <a:spAutoFit/>
          </a:bodyPr>
          <a:lstStyle/>
          <a:p>
            <a:pPr defTabSz="914400">
              <a:defRPr/>
            </a:pPr>
            <a:r>
              <a:rPr lang="en-GB" dirty="0">
                <a:solidFill>
                  <a:prstClr val="black"/>
                </a:solidFill>
                <a:latin typeface="Calibri"/>
              </a:rPr>
              <a:t>Length of exam: 1 hour (Writing)</a:t>
            </a:r>
            <a:endParaRPr lang="en-GB" dirty="0">
              <a:solidFill>
                <a:prstClr val="black"/>
              </a:solidFill>
              <a:latin typeface="Calibri"/>
            </a:endParaRPr>
          </a:p>
        </p:txBody>
      </p:sp>
      <p:sp>
        <p:nvSpPr>
          <p:cNvPr id="18" name="TextBox 17"/>
          <p:cNvSpPr txBox="1"/>
          <p:nvPr/>
        </p:nvSpPr>
        <p:spPr>
          <a:xfrm>
            <a:off x="419334" y="3582558"/>
            <a:ext cx="5976664" cy="1600438"/>
          </a:xfrm>
          <a:prstGeom prst="rect">
            <a:avLst/>
          </a:prstGeom>
          <a:noFill/>
          <a:ln w="12700">
            <a:solidFill>
              <a:schemeClr val="tx1"/>
            </a:solidFill>
          </a:ln>
        </p:spPr>
        <p:txBody>
          <a:bodyPr wrap="square" rtlCol="0">
            <a:spAutoFit/>
          </a:bodyPr>
          <a:lstStyle/>
          <a:p>
            <a:pPr defTabSz="914400">
              <a:defRPr/>
            </a:pPr>
            <a:r>
              <a:rPr lang="en-GB" sz="1400" b="1" dirty="0">
                <a:solidFill>
                  <a:prstClr val="black"/>
                </a:solidFill>
                <a:latin typeface="Calibri"/>
              </a:rPr>
              <a:t>Topics: </a:t>
            </a:r>
          </a:p>
          <a:p>
            <a:r>
              <a:rPr lang="en-GB" sz="1400" dirty="0"/>
              <a:t>Pupils have been learning at topic called ‘</a:t>
            </a:r>
            <a:r>
              <a:rPr lang="en-GB" sz="1400" dirty="0" err="1"/>
              <a:t>Mi</a:t>
            </a:r>
            <a:r>
              <a:rPr lang="en-GB" sz="1400" dirty="0"/>
              <a:t> </a:t>
            </a:r>
            <a:r>
              <a:rPr lang="en-GB" sz="1400" dirty="0" err="1"/>
              <a:t>Insti</a:t>
            </a:r>
            <a:r>
              <a:rPr lang="en-GB" sz="1400" dirty="0"/>
              <a:t>’ which is all about their school life and how to describe it in Spanish. This includes what subjects they study, their opinions about different subjects, what there is in their school, what they do at </a:t>
            </a:r>
            <a:r>
              <a:rPr lang="en-GB" sz="1400" dirty="0" err="1"/>
              <a:t>breaktime</a:t>
            </a:r>
            <a:r>
              <a:rPr lang="en-GB" sz="1400" dirty="0"/>
              <a:t> and their opinions as well as telling the time in Spanish. For their exam, they will be required to write about all of these aspects for within an hour in as much detail as they can.</a:t>
            </a:r>
          </a:p>
        </p:txBody>
      </p:sp>
      <p:sp>
        <p:nvSpPr>
          <p:cNvPr id="19" name="TextBox 18"/>
          <p:cNvSpPr txBox="1"/>
          <p:nvPr/>
        </p:nvSpPr>
        <p:spPr>
          <a:xfrm>
            <a:off x="412475" y="5241033"/>
            <a:ext cx="5976664" cy="1200329"/>
          </a:xfrm>
          <a:prstGeom prst="rect">
            <a:avLst/>
          </a:prstGeom>
          <a:noFill/>
          <a:ln w="12700">
            <a:solidFill>
              <a:schemeClr val="tx1"/>
            </a:solidFill>
          </a:ln>
        </p:spPr>
        <p:txBody>
          <a:bodyPr wrap="square" rtlCol="0">
            <a:spAutoFit/>
          </a:bodyPr>
          <a:lstStyle/>
          <a:p>
            <a:pPr defTabSz="914400">
              <a:defRPr/>
            </a:pPr>
            <a:r>
              <a:rPr lang="en-GB" sz="1200" b="1" dirty="0">
                <a:solidFill>
                  <a:prstClr val="black"/>
                </a:solidFill>
                <a:latin typeface="Calibri"/>
              </a:rPr>
              <a:t>Equipment Required:</a:t>
            </a:r>
          </a:p>
          <a:p>
            <a:pPr marL="171450" indent="-171450" defTabSz="914400">
              <a:buFont typeface="Arial" panose="020B0604020202020204" pitchFamily="34" charset="0"/>
              <a:buChar char="•"/>
              <a:defRPr/>
            </a:pPr>
            <a:r>
              <a:rPr lang="en-GB" sz="1200" dirty="0">
                <a:solidFill>
                  <a:prstClr val="black"/>
                </a:solidFill>
                <a:latin typeface="Calibri"/>
              </a:rPr>
              <a:t>Pen</a:t>
            </a:r>
          </a:p>
          <a:p>
            <a:pPr marL="171450" indent="-171450" defTabSz="914400">
              <a:buFont typeface="Arial" panose="020B0604020202020204" pitchFamily="34" charset="0"/>
              <a:buChar char="•"/>
              <a:defRPr/>
            </a:pPr>
            <a:r>
              <a:rPr lang="en-GB" sz="1200" dirty="0">
                <a:solidFill>
                  <a:prstClr val="black"/>
                </a:solidFill>
                <a:latin typeface="Calibri"/>
              </a:rPr>
              <a:t>Highlighter</a:t>
            </a:r>
          </a:p>
          <a:p>
            <a:pPr marL="171450" indent="-171450" defTabSz="914400">
              <a:buFont typeface="Arial" panose="020B0604020202020204" pitchFamily="34" charset="0"/>
              <a:buChar char="•"/>
              <a:defRPr/>
            </a:pPr>
            <a:r>
              <a:rPr lang="en-GB" sz="1200" dirty="0">
                <a:solidFill>
                  <a:prstClr val="black"/>
                </a:solidFill>
                <a:latin typeface="Calibri"/>
              </a:rPr>
              <a:t>Key Vocabulary (they will have a limit of ten words)</a:t>
            </a:r>
          </a:p>
          <a:p>
            <a:pPr marL="171450" indent="-171450" defTabSz="914400">
              <a:buFont typeface="Arial" panose="020B0604020202020204" pitchFamily="34" charset="0"/>
              <a:buChar char="•"/>
              <a:defRPr/>
            </a:pPr>
            <a:r>
              <a:rPr lang="en-GB" sz="1200" dirty="0">
                <a:solidFill>
                  <a:prstClr val="black"/>
                </a:solidFill>
                <a:latin typeface="Calibri"/>
              </a:rPr>
              <a:t>A plan for how they will structure their writing (in English).</a:t>
            </a:r>
          </a:p>
          <a:p>
            <a:pPr marL="171450" indent="-171450" defTabSz="914400">
              <a:buFont typeface="Arial" panose="020B0604020202020204" pitchFamily="34" charset="0"/>
              <a:buChar char="•"/>
              <a:defRPr/>
            </a:pPr>
            <a:r>
              <a:rPr lang="en-GB" sz="1200" dirty="0">
                <a:solidFill>
                  <a:prstClr val="black"/>
                </a:solidFill>
                <a:latin typeface="Calibri"/>
              </a:rPr>
              <a:t>They will not be allowed to use a dictionary.</a:t>
            </a:r>
          </a:p>
        </p:txBody>
      </p:sp>
      <p:sp>
        <p:nvSpPr>
          <p:cNvPr id="20" name="TextBox 19"/>
          <p:cNvSpPr txBox="1"/>
          <p:nvPr/>
        </p:nvSpPr>
        <p:spPr>
          <a:xfrm>
            <a:off x="412475" y="6442540"/>
            <a:ext cx="5976664" cy="1461939"/>
          </a:xfrm>
          <a:prstGeom prst="rect">
            <a:avLst/>
          </a:prstGeom>
          <a:noFill/>
          <a:ln w="12700">
            <a:solidFill>
              <a:schemeClr val="tx1"/>
            </a:solidFill>
          </a:ln>
        </p:spPr>
        <p:txBody>
          <a:bodyPr wrap="square" rtlCol="0">
            <a:spAutoFit/>
          </a:bodyPr>
          <a:lstStyle/>
          <a:p>
            <a:pPr defTabSz="914400">
              <a:defRPr/>
            </a:pPr>
            <a:r>
              <a:rPr lang="en-GB" sz="1100" b="1" dirty="0">
                <a:solidFill>
                  <a:prstClr val="black"/>
                </a:solidFill>
                <a:latin typeface="Calibri"/>
              </a:rPr>
              <a:t>Skills Assessed:</a:t>
            </a:r>
          </a:p>
          <a:p>
            <a:pPr lvl="0">
              <a:defRPr/>
            </a:pPr>
            <a:r>
              <a:rPr lang="en-GB" sz="1100" dirty="0">
                <a:solidFill>
                  <a:prstClr val="black"/>
                </a:solidFill>
              </a:rPr>
              <a:t>Extended writing in Spanish.</a:t>
            </a:r>
          </a:p>
          <a:p>
            <a:pPr lvl="0">
              <a:defRPr/>
            </a:pPr>
            <a:r>
              <a:rPr lang="en-GB" sz="1100" dirty="0">
                <a:solidFill>
                  <a:prstClr val="black"/>
                </a:solidFill>
              </a:rPr>
              <a:t>Ability to form sentences with the correct punctuation.</a:t>
            </a:r>
          </a:p>
          <a:p>
            <a:pPr lvl="0">
              <a:defRPr/>
            </a:pPr>
            <a:r>
              <a:rPr lang="en-GB" sz="1100" dirty="0">
                <a:solidFill>
                  <a:prstClr val="black"/>
                </a:solidFill>
              </a:rPr>
              <a:t>Including the correct spellings of vocabulary.</a:t>
            </a:r>
          </a:p>
          <a:p>
            <a:pPr lvl="0">
              <a:defRPr/>
            </a:pPr>
            <a:r>
              <a:rPr lang="en-GB" sz="1100" dirty="0">
                <a:solidFill>
                  <a:prstClr val="black"/>
                </a:solidFill>
              </a:rPr>
              <a:t>An understanding of how spellings change depending on whether nouns are masculine, feminine or plural.</a:t>
            </a:r>
          </a:p>
          <a:p>
            <a:pPr lvl="0">
              <a:defRPr/>
            </a:pPr>
            <a:r>
              <a:rPr lang="en-GB" sz="1100" dirty="0">
                <a:solidFill>
                  <a:prstClr val="black"/>
                </a:solidFill>
              </a:rPr>
              <a:t>Using conjunctions and opinions to extend sentences.</a:t>
            </a:r>
          </a:p>
          <a:p>
            <a:pPr lvl="0">
              <a:defRPr/>
            </a:pPr>
            <a:r>
              <a:rPr lang="en-GB" sz="1100" dirty="0">
                <a:solidFill>
                  <a:prstClr val="black"/>
                </a:solidFill>
              </a:rPr>
              <a:t>Writing in small paragraphs in Spanish.</a:t>
            </a:r>
          </a:p>
        </p:txBody>
      </p:sp>
      <p:sp>
        <p:nvSpPr>
          <p:cNvPr id="21" name="TextBox 20"/>
          <p:cNvSpPr txBox="1"/>
          <p:nvPr/>
        </p:nvSpPr>
        <p:spPr>
          <a:xfrm>
            <a:off x="419334" y="7864143"/>
            <a:ext cx="5976664" cy="1015663"/>
          </a:xfrm>
          <a:prstGeom prst="rect">
            <a:avLst/>
          </a:prstGeom>
          <a:noFill/>
          <a:ln w="12700">
            <a:solidFill>
              <a:schemeClr val="tx1"/>
            </a:solidFill>
          </a:ln>
        </p:spPr>
        <p:txBody>
          <a:bodyPr wrap="square" rtlCol="0">
            <a:spAutoFit/>
          </a:bodyPr>
          <a:lstStyle/>
          <a:p>
            <a:r>
              <a:rPr lang="en-GB" sz="1200" b="1" dirty="0">
                <a:solidFill>
                  <a:prstClr val="black"/>
                </a:solidFill>
                <a:latin typeface="Calibri"/>
              </a:rPr>
              <a:t>Useful Websites/sources of information:</a:t>
            </a:r>
            <a:br>
              <a:rPr lang="en-GB" sz="1200" b="1" dirty="0">
                <a:solidFill>
                  <a:prstClr val="black"/>
                </a:solidFill>
                <a:latin typeface="Calibri"/>
              </a:rPr>
            </a:br>
            <a:r>
              <a:rPr lang="en-GB" sz="1200" dirty="0">
                <a:solidFill>
                  <a:prstClr val="black"/>
                </a:solidFill>
                <a:hlinkClick r:id="rId3"/>
              </a:rPr>
              <a:t>http://www.spanish-games.net/</a:t>
            </a:r>
            <a:endParaRPr lang="en-GB" sz="1200" dirty="0">
              <a:solidFill>
                <a:prstClr val="black"/>
              </a:solidFill>
            </a:endParaRPr>
          </a:p>
          <a:p>
            <a:r>
              <a:rPr lang="en-GB" sz="1200" dirty="0">
                <a:solidFill>
                  <a:prstClr val="black"/>
                </a:solidFill>
                <a:hlinkClick r:id="rId4"/>
              </a:rPr>
              <a:t>http://www.duolingo.com</a:t>
            </a:r>
            <a:endParaRPr lang="en-GB" sz="1200" dirty="0">
              <a:solidFill>
                <a:prstClr val="black"/>
              </a:solidFill>
            </a:endParaRPr>
          </a:p>
          <a:p>
            <a:r>
              <a:rPr lang="en-GB" sz="1200" dirty="0">
                <a:solidFill>
                  <a:prstClr val="black"/>
                </a:solidFill>
                <a:hlinkClick r:id="rId5"/>
              </a:rPr>
              <a:t>https://rockalingua.com/games/colors</a:t>
            </a:r>
            <a:endParaRPr lang="en-GB" sz="1200" dirty="0">
              <a:solidFill>
                <a:prstClr val="black"/>
              </a:solidFill>
            </a:endParaRPr>
          </a:p>
          <a:p>
            <a:pPr defTabSz="914400">
              <a:defRPr/>
            </a:pPr>
            <a:r>
              <a:rPr lang="en-GB" sz="1200" dirty="0">
                <a:solidFill>
                  <a:prstClr val="black"/>
                </a:solidFill>
                <a:latin typeface="Calibri"/>
              </a:rPr>
              <a:t>  (</a:t>
            </a:r>
            <a:r>
              <a:rPr lang="en-GB" sz="1100" dirty="0">
                <a:solidFill>
                  <a:prstClr val="black"/>
                </a:solidFill>
                <a:latin typeface="Calibri"/>
              </a:rPr>
              <a:t>They will also have a vocabulary booklet to help them to revise.)</a:t>
            </a:r>
            <a:endParaRPr lang="en-GB" sz="1100" dirty="0">
              <a:solidFill>
                <a:prstClr val="black"/>
              </a:solidFill>
              <a:latin typeface="Calibri"/>
            </a:endParaRPr>
          </a:p>
        </p:txBody>
      </p:sp>
      <p:sp>
        <p:nvSpPr>
          <p:cNvPr id="13" name="Title 1"/>
          <p:cNvSpPr>
            <a:spLocks noGrp="1"/>
          </p:cNvSpPr>
          <p:nvPr>
            <p:ph type="title"/>
          </p:nvPr>
        </p:nvSpPr>
        <p:spPr>
          <a:xfrm>
            <a:off x="4005064" y="560512"/>
            <a:ext cx="2462942" cy="492232"/>
          </a:xfrm>
          <a:solidFill>
            <a:schemeClr val="bg1"/>
          </a:solidFill>
        </p:spPr>
        <p:txBody>
          <a:bodyPr>
            <a:normAutofit fontScale="90000"/>
          </a:bodyPr>
          <a:lstStyle/>
          <a:p>
            <a:r>
              <a:rPr lang="en-GB" sz="1200" dirty="0"/>
              <a:t>2019 Assessment Week</a:t>
            </a:r>
            <a:br>
              <a:rPr lang="en-GB" sz="1200" dirty="0"/>
            </a:br>
            <a:r>
              <a:rPr lang="en-GB" sz="1200" dirty="0"/>
              <a:t>Week commencing 8</a:t>
            </a:r>
            <a:r>
              <a:rPr lang="en-GB" sz="1200" baseline="30000" dirty="0"/>
              <a:t>th</a:t>
            </a:r>
            <a:r>
              <a:rPr lang="en-GB" sz="1200" dirty="0"/>
              <a:t> April 2019.</a:t>
            </a:r>
            <a:br>
              <a:rPr lang="en-GB" sz="1200" dirty="0"/>
            </a:br>
            <a:endParaRPr lang="en-GB" sz="1200" dirty="0"/>
          </a:p>
        </p:txBody>
      </p:sp>
    </p:spTree>
    <p:extLst>
      <p:ext uri="{BB962C8B-B14F-4D97-AF65-F5344CB8AC3E}">
        <p14:creationId xmlns:p14="http://schemas.microsoft.com/office/powerpoint/2010/main" val="4103922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632" y="126649"/>
            <a:ext cx="6621052" cy="9594867"/>
          </a:xfrm>
          <a:ln>
            <a:solidFill>
              <a:schemeClr val="tx1"/>
            </a:solidFill>
          </a:ln>
        </p:spPr>
        <p:txBody>
          <a:bodyPr/>
          <a:lstStyle/>
          <a:p>
            <a:pPr marL="0" indent="0">
              <a:buNone/>
            </a:pPr>
            <a:r>
              <a:rPr lang="en-GB" dirty="0" smtClean="0"/>
              <a:t>Park Hall Academy.</a:t>
            </a:r>
            <a:endParaRPr lang="en-GB" dirty="0"/>
          </a:p>
        </p:txBody>
      </p:sp>
      <p:sp>
        <p:nvSpPr>
          <p:cNvPr id="2" name="Title 1"/>
          <p:cNvSpPr>
            <a:spLocks noGrp="1"/>
          </p:cNvSpPr>
          <p:nvPr>
            <p:ph type="title"/>
          </p:nvPr>
        </p:nvSpPr>
        <p:spPr>
          <a:xfrm>
            <a:off x="4587688" y="126649"/>
            <a:ext cx="2149996" cy="523056"/>
          </a:xfrm>
        </p:spPr>
        <p:txBody>
          <a:bodyPr>
            <a:normAutofit fontScale="90000"/>
          </a:bodyPr>
          <a:lstStyle/>
          <a:p>
            <a:r>
              <a:rPr lang="en-GB" sz="1200" dirty="0"/>
              <a:t>2019 Assessment Week</a:t>
            </a:r>
            <a:br>
              <a:rPr lang="en-GB" sz="1200" dirty="0"/>
            </a:br>
            <a:r>
              <a:rPr lang="en-GB" sz="1200" dirty="0"/>
              <a:t> commencing 8</a:t>
            </a:r>
            <a:r>
              <a:rPr lang="en-GB" sz="1200" baseline="30000" dirty="0"/>
              <a:t>th</a:t>
            </a:r>
            <a:r>
              <a:rPr lang="en-GB" sz="1200" dirty="0"/>
              <a:t> April 2019.</a:t>
            </a:r>
            <a:br>
              <a:rPr lang="en-GB" sz="1200" dirty="0"/>
            </a:br>
            <a:endParaRPr lang="en-GB" sz="1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734" y="611681"/>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652099" y="525965"/>
            <a:ext cx="1857368" cy="646331"/>
          </a:xfrm>
          <a:prstGeom prst="rect">
            <a:avLst/>
          </a:prstGeom>
          <a:noFill/>
        </p:spPr>
        <p:txBody>
          <a:bodyPr wrap="none" rtlCol="0">
            <a:spAutoFit/>
          </a:bodyPr>
          <a:lstStyle/>
          <a:p>
            <a:pPr defTabSz="914400">
              <a:defRPr/>
            </a:pPr>
            <a:r>
              <a:rPr lang="en-GB" sz="3600" b="1" u="sng" dirty="0" smtClean="0">
                <a:solidFill>
                  <a:prstClr val="black"/>
                </a:solidFill>
                <a:latin typeface="Calibri"/>
              </a:rPr>
              <a:t>YEAR: 8  </a:t>
            </a:r>
            <a:endParaRPr lang="en-GB" sz="3600" b="1" u="sng" dirty="0">
              <a:solidFill>
                <a:prstClr val="black"/>
              </a:solidFill>
              <a:latin typeface="Calibri"/>
            </a:endParaRPr>
          </a:p>
        </p:txBody>
      </p:sp>
      <p:sp>
        <p:nvSpPr>
          <p:cNvPr id="6" name="TextBox 5"/>
          <p:cNvSpPr txBox="1"/>
          <p:nvPr/>
        </p:nvSpPr>
        <p:spPr>
          <a:xfrm>
            <a:off x="1652099" y="1248446"/>
            <a:ext cx="5296515" cy="646331"/>
          </a:xfrm>
          <a:prstGeom prst="rect">
            <a:avLst/>
          </a:prstGeom>
          <a:noFill/>
        </p:spPr>
        <p:txBody>
          <a:bodyPr wrap="none" rtlCol="0">
            <a:spAutoFit/>
          </a:bodyPr>
          <a:lstStyle/>
          <a:p>
            <a:pPr defTabSz="914400">
              <a:defRPr/>
            </a:pPr>
            <a:r>
              <a:rPr lang="en-GB" sz="3600" dirty="0">
                <a:solidFill>
                  <a:srgbClr val="FF0000"/>
                </a:solidFill>
                <a:latin typeface="Calibri"/>
              </a:rPr>
              <a:t>Subject</a:t>
            </a:r>
            <a:r>
              <a:rPr lang="en-GB" sz="3600" dirty="0" smtClean="0">
                <a:solidFill>
                  <a:srgbClr val="FF0000"/>
                </a:solidFill>
                <a:latin typeface="Calibri"/>
              </a:rPr>
              <a:t>: Computer Science </a:t>
            </a:r>
            <a:endParaRPr lang="en-GB" sz="3600" dirty="0">
              <a:solidFill>
                <a:srgbClr val="FF0000"/>
              </a:solidFill>
              <a:latin typeface="Calibri"/>
            </a:endParaRPr>
          </a:p>
        </p:txBody>
      </p:sp>
      <p:sp>
        <p:nvSpPr>
          <p:cNvPr id="4" name="TextBox 3"/>
          <p:cNvSpPr txBox="1"/>
          <p:nvPr/>
        </p:nvSpPr>
        <p:spPr>
          <a:xfrm>
            <a:off x="397042" y="2490537"/>
            <a:ext cx="5847347" cy="2308324"/>
          </a:xfrm>
          <a:prstGeom prst="rect">
            <a:avLst/>
          </a:prstGeom>
          <a:noFill/>
          <a:ln w="19050">
            <a:solidFill>
              <a:schemeClr val="tx1"/>
            </a:solidFill>
          </a:ln>
        </p:spPr>
        <p:txBody>
          <a:bodyPr wrap="square" rtlCol="0">
            <a:spAutoFit/>
          </a:bodyPr>
          <a:lstStyle/>
          <a:p>
            <a:r>
              <a:rPr lang="en-GB" dirty="0" smtClean="0"/>
              <a:t>TOPIC:</a:t>
            </a:r>
          </a:p>
          <a:p>
            <a:r>
              <a:rPr lang="en-GB" b="1" dirty="0"/>
              <a:t>Topics:  </a:t>
            </a:r>
            <a:r>
              <a:rPr lang="en-GB" b="1" dirty="0">
                <a:solidFill>
                  <a:schemeClr val="accent6">
                    <a:lumMod val="75000"/>
                  </a:schemeClr>
                </a:solidFill>
              </a:rPr>
              <a:t>Computational Thinking, Algorithms &amp; Programming : </a:t>
            </a:r>
          </a:p>
          <a:p>
            <a:r>
              <a:rPr lang="en-GB" b="1" dirty="0">
                <a:solidFill>
                  <a:schemeClr val="accent6">
                    <a:lumMod val="75000"/>
                  </a:schemeClr>
                </a:solidFill>
              </a:rPr>
              <a:t>2.2</a:t>
            </a:r>
            <a:r>
              <a:rPr lang="en-GB" dirty="0"/>
              <a:t> Programing Techniques : </a:t>
            </a:r>
            <a:r>
              <a:rPr lang="en-GB" b="1" dirty="0"/>
              <a:t>The use of loops, sequence, selection, iteration (count and condition controlled loops) within games</a:t>
            </a:r>
          </a:p>
          <a:p>
            <a:r>
              <a:rPr lang="en-GB" b="1" dirty="0">
                <a:solidFill>
                  <a:schemeClr val="accent6">
                    <a:lumMod val="75000"/>
                  </a:schemeClr>
                </a:solidFill>
              </a:rPr>
              <a:t>Digital Threats : </a:t>
            </a:r>
            <a:r>
              <a:rPr lang="en-GB" b="1" dirty="0"/>
              <a:t>Technology awareness (Smart Phone/AI)</a:t>
            </a:r>
          </a:p>
          <a:p>
            <a:endParaRPr lang="en-GB" dirty="0"/>
          </a:p>
        </p:txBody>
      </p:sp>
      <p:sp>
        <p:nvSpPr>
          <p:cNvPr id="11" name="TextBox 10"/>
          <p:cNvSpPr txBox="1"/>
          <p:nvPr/>
        </p:nvSpPr>
        <p:spPr>
          <a:xfrm>
            <a:off x="397042" y="7830564"/>
            <a:ext cx="5847347" cy="1477328"/>
          </a:xfrm>
          <a:prstGeom prst="rect">
            <a:avLst/>
          </a:prstGeom>
          <a:noFill/>
          <a:ln w="19050">
            <a:solidFill>
              <a:schemeClr val="tx1"/>
            </a:solidFill>
          </a:ln>
        </p:spPr>
        <p:txBody>
          <a:bodyPr wrap="square" rtlCol="0">
            <a:spAutoFit/>
          </a:bodyPr>
          <a:lstStyle/>
          <a:p>
            <a:r>
              <a:rPr lang="en-GB" dirty="0" smtClean="0"/>
              <a:t>Useful Information:</a:t>
            </a:r>
          </a:p>
          <a:p>
            <a:r>
              <a:rPr lang="en-GB" dirty="0">
                <a:hlinkClick r:id="rId3"/>
              </a:rPr>
              <a:t>http://www.teach-ict.com</a:t>
            </a:r>
            <a:r>
              <a:rPr lang="en-GB" dirty="0" smtClean="0">
                <a:hlinkClick r:id="rId3"/>
              </a:rPr>
              <a:t>/</a:t>
            </a:r>
            <a:endParaRPr lang="en-GB" dirty="0" smtClean="0"/>
          </a:p>
          <a:p>
            <a:r>
              <a:rPr lang="en-GB" dirty="0">
                <a:hlinkClick r:id="rId4"/>
              </a:rPr>
              <a:t>https://scratch.mit.edu/</a:t>
            </a:r>
            <a:r>
              <a:rPr lang="en-GB" dirty="0"/>
              <a:t> </a:t>
            </a:r>
          </a:p>
          <a:p>
            <a:endParaRPr lang="en-GB" dirty="0" smtClean="0"/>
          </a:p>
          <a:p>
            <a:endParaRPr lang="en-GB" dirty="0"/>
          </a:p>
        </p:txBody>
      </p:sp>
      <p:sp>
        <p:nvSpPr>
          <p:cNvPr id="13" name="TextBox 12"/>
          <p:cNvSpPr txBox="1"/>
          <p:nvPr/>
        </p:nvSpPr>
        <p:spPr>
          <a:xfrm>
            <a:off x="397041" y="5489395"/>
            <a:ext cx="5847347" cy="1754326"/>
          </a:xfrm>
          <a:prstGeom prst="rect">
            <a:avLst/>
          </a:prstGeom>
          <a:noFill/>
          <a:ln w="19050">
            <a:solidFill>
              <a:schemeClr val="tx1"/>
            </a:solidFill>
          </a:ln>
        </p:spPr>
        <p:txBody>
          <a:bodyPr wrap="square" rtlCol="0">
            <a:spAutoFit/>
          </a:bodyPr>
          <a:lstStyle/>
          <a:p>
            <a:r>
              <a:rPr lang="en-GB" dirty="0"/>
              <a:t>Equipment Required:</a:t>
            </a:r>
          </a:p>
          <a:p>
            <a:r>
              <a:rPr lang="en-GB" b="1" dirty="0"/>
              <a:t>Equipment Required: 	</a:t>
            </a:r>
          </a:p>
          <a:p>
            <a:r>
              <a:rPr lang="en-GB" b="1" dirty="0"/>
              <a:t>		Pen, </a:t>
            </a:r>
          </a:p>
          <a:p>
            <a:r>
              <a:rPr lang="en-GB" b="1" dirty="0"/>
              <a:t>		Pencil</a:t>
            </a:r>
          </a:p>
          <a:p>
            <a:r>
              <a:rPr lang="en-GB" b="1" dirty="0"/>
              <a:t>		Ruler</a:t>
            </a:r>
          </a:p>
          <a:p>
            <a:endParaRPr lang="en-GB" dirty="0"/>
          </a:p>
        </p:txBody>
      </p:sp>
    </p:spTree>
    <p:extLst>
      <p:ext uri="{BB962C8B-B14F-4D97-AF65-F5344CB8AC3E}">
        <p14:creationId xmlns:p14="http://schemas.microsoft.com/office/powerpoint/2010/main" val="3717920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37778" y="794584"/>
            <a:ext cx="6187563" cy="2803119"/>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65" y="920553"/>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708962" y="2152275"/>
            <a:ext cx="3437929" cy="646331"/>
          </a:xfrm>
          <a:prstGeom prst="rect">
            <a:avLst/>
          </a:prstGeom>
          <a:noFill/>
        </p:spPr>
        <p:txBody>
          <a:bodyPr wrap="none" rtlCol="0">
            <a:spAutoFit/>
          </a:bodyPr>
          <a:lstStyle/>
          <a:p>
            <a:r>
              <a:rPr lang="en-GB" sz="3600" b="1" u="sng" dirty="0"/>
              <a:t>YEAR 8 – Block 3 </a:t>
            </a:r>
            <a:endParaRPr lang="en-GB" sz="3600" b="1" u="sng" dirty="0"/>
          </a:p>
        </p:txBody>
      </p:sp>
      <p:sp>
        <p:nvSpPr>
          <p:cNvPr id="7" name="TextBox 6"/>
          <p:cNvSpPr txBox="1"/>
          <p:nvPr/>
        </p:nvSpPr>
        <p:spPr>
          <a:xfrm>
            <a:off x="2045604" y="2951372"/>
            <a:ext cx="3073277" cy="646331"/>
          </a:xfrm>
          <a:prstGeom prst="rect">
            <a:avLst/>
          </a:prstGeom>
          <a:noFill/>
        </p:spPr>
        <p:txBody>
          <a:bodyPr wrap="none" rtlCol="0">
            <a:spAutoFit/>
          </a:bodyPr>
          <a:lstStyle/>
          <a:p>
            <a:r>
              <a:rPr lang="en-GB" sz="3600" dirty="0">
                <a:solidFill>
                  <a:srgbClr val="FF0000"/>
                </a:solidFill>
              </a:rPr>
              <a:t>Subject: Dance </a:t>
            </a:r>
            <a:endParaRPr lang="en-GB" sz="3600" dirty="0">
              <a:solidFill>
                <a:srgbClr val="FF0000"/>
              </a:solidFill>
            </a:endParaRPr>
          </a:p>
        </p:txBody>
      </p:sp>
      <p:sp>
        <p:nvSpPr>
          <p:cNvPr id="8" name="TextBox 7"/>
          <p:cNvSpPr txBox="1"/>
          <p:nvPr/>
        </p:nvSpPr>
        <p:spPr>
          <a:xfrm>
            <a:off x="620689" y="3944888"/>
            <a:ext cx="184731" cy="369332"/>
          </a:xfrm>
          <a:prstGeom prst="rect">
            <a:avLst/>
          </a:prstGeom>
          <a:noFill/>
        </p:spPr>
        <p:txBody>
          <a:bodyPr wrap="none" rtlCol="0">
            <a:spAutoFit/>
          </a:bodyPr>
          <a:lstStyle/>
          <a:p>
            <a:endParaRPr lang="en-GB" dirty="0"/>
          </a:p>
        </p:txBody>
      </p:sp>
      <p:sp>
        <p:nvSpPr>
          <p:cNvPr id="10" name="TextBox 9"/>
          <p:cNvSpPr txBox="1"/>
          <p:nvPr/>
        </p:nvSpPr>
        <p:spPr>
          <a:xfrm>
            <a:off x="289950" y="3760222"/>
            <a:ext cx="6235393" cy="338554"/>
          </a:xfrm>
          <a:prstGeom prst="rect">
            <a:avLst/>
          </a:prstGeom>
          <a:noFill/>
          <a:ln w="12700">
            <a:solidFill>
              <a:schemeClr val="tx1"/>
            </a:solidFill>
          </a:ln>
        </p:spPr>
        <p:txBody>
          <a:bodyPr wrap="square" rtlCol="0">
            <a:spAutoFit/>
          </a:bodyPr>
          <a:lstStyle/>
          <a:p>
            <a:r>
              <a:rPr lang="en-GB" sz="1600" dirty="0"/>
              <a:t>Length of exam: 1hr (Practical) 30 mins (Written) </a:t>
            </a:r>
            <a:endParaRPr lang="en-GB" sz="1600" dirty="0"/>
          </a:p>
        </p:txBody>
      </p:sp>
      <p:sp>
        <p:nvSpPr>
          <p:cNvPr id="11" name="TextBox 10"/>
          <p:cNvSpPr txBox="1"/>
          <p:nvPr/>
        </p:nvSpPr>
        <p:spPr>
          <a:xfrm>
            <a:off x="309916" y="4129625"/>
            <a:ext cx="6236019" cy="861774"/>
          </a:xfrm>
          <a:prstGeom prst="rect">
            <a:avLst/>
          </a:prstGeom>
          <a:noFill/>
          <a:ln w="12700">
            <a:solidFill>
              <a:schemeClr val="tx1"/>
            </a:solidFill>
          </a:ln>
        </p:spPr>
        <p:txBody>
          <a:bodyPr wrap="square" rtlCol="0">
            <a:spAutoFit/>
          </a:bodyPr>
          <a:lstStyle/>
          <a:p>
            <a:r>
              <a:rPr lang="en-GB" sz="1400" b="1" dirty="0"/>
              <a:t>Topics: </a:t>
            </a:r>
          </a:p>
          <a:p>
            <a:pPr marL="171450" indent="-171450">
              <a:buFont typeface="Arial" panose="020B0604020202020204" pitchFamily="34" charset="0"/>
              <a:buChar char="•"/>
            </a:pPr>
            <a:r>
              <a:rPr lang="en-GB" sz="1200" dirty="0"/>
              <a:t>Musical Theatre </a:t>
            </a:r>
          </a:p>
          <a:p>
            <a:pPr marL="171450" indent="-171450">
              <a:buFont typeface="Arial" panose="020B0604020202020204" pitchFamily="34" charset="0"/>
              <a:buChar char="•"/>
            </a:pPr>
            <a:r>
              <a:rPr lang="en-GB" sz="1200" dirty="0"/>
              <a:t>Social and Historical Context of Musical Theatre</a:t>
            </a:r>
          </a:p>
          <a:p>
            <a:pPr marL="171450" indent="-171450">
              <a:buFont typeface="Arial" panose="020B0604020202020204" pitchFamily="34" charset="0"/>
              <a:buChar char="•"/>
            </a:pPr>
            <a:r>
              <a:rPr lang="en-GB" sz="1200" dirty="0"/>
              <a:t>Dance skills used in Musical Theatre</a:t>
            </a:r>
          </a:p>
        </p:txBody>
      </p:sp>
      <p:sp>
        <p:nvSpPr>
          <p:cNvPr id="12" name="TextBox 11"/>
          <p:cNvSpPr txBox="1"/>
          <p:nvPr/>
        </p:nvSpPr>
        <p:spPr>
          <a:xfrm>
            <a:off x="301161" y="5090916"/>
            <a:ext cx="6236018" cy="1600438"/>
          </a:xfrm>
          <a:prstGeom prst="rect">
            <a:avLst/>
          </a:prstGeom>
          <a:noFill/>
          <a:ln w="12700">
            <a:solidFill>
              <a:schemeClr val="tx1"/>
            </a:solidFill>
          </a:ln>
        </p:spPr>
        <p:txBody>
          <a:bodyPr wrap="square" rtlCol="0">
            <a:spAutoFit/>
          </a:bodyPr>
          <a:lstStyle/>
          <a:p>
            <a:r>
              <a:rPr lang="en-GB" sz="1400" b="1" dirty="0"/>
              <a:t>Equipment Required:</a:t>
            </a:r>
          </a:p>
          <a:p>
            <a:pPr algn="ctr"/>
            <a:endParaRPr lang="en-GB" sz="1200" b="1" u="sng" dirty="0"/>
          </a:p>
          <a:p>
            <a:pPr algn="ctr"/>
            <a:endParaRPr lang="en-GB" sz="1200" b="1" u="sng" dirty="0"/>
          </a:p>
          <a:p>
            <a:pPr algn="ctr"/>
            <a:endParaRPr lang="en-GB" sz="1200" b="1" u="sng" dirty="0"/>
          </a:p>
          <a:p>
            <a:pPr algn="ctr"/>
            <a:endParaRPr lang="en-GB" sz="1200" b="1" u="sng" dirty="0"/>
          </a:p>
          <a:p>
            <a:pPr algn="ctr"/>
            <a:endParaRPr lang="en-GB" sz="1200" b="1" u="sng" dirty="0"/>
          </a:p>
          <a:p>
            <a:pPr algn="ctr"/>
            <a:endParaRPr lang="en-GB" sz="1200" b="1" u="sng" dirty="0"/>
          </a:p>
          <a:p>
            <a:pPr algn="ctr"/>
            <a:endParaRPr lang="en-GB" sz="1200" b="1" u="sng" dirty="0"/>
          </a:p>
        </p:txBody>
      </p:sp>
      <p:sp>
        <p:nvSpPr>
          <p:cNvPr id="13" name="TextBox 12"/>
          <p:cNvSpPr txBox="1"/>
          <p:nvPr/>
        </p:nvSpPr>
        <p:spPr>
          <a:xfrm>
            <a:off x="267428" y="6742682"/>
            <a:ext cx="6257913" cy="1785104"/>
          </a:xfrm>
          <a:prstGeom prst="rect">
            <a:avLst/>
          </a:prstGeom>
          <a:noFill/>
          <a:ln w="12700">
            <a:solidFill>
              <a:schemeClr val="tx1"/>
            </a:solidFill>
          </a:ln>
        </p:spPr>
        <p:txBody>
          <a:bodyPr wrap="square" rtlCol="0">
            <a:spAutoFit/>
          </a:bodyPr>
          <a:lstStyle/>
          <a:p>
            <a:r>
              <a:rPr lang="en-GB" sz="1400" b="1" dirty="0"/>
              <a:t>Skills Assessed:</a:t>
            </a:r>
          </a:p>
          <a:p>
            <a:pPr marL="628650" lvl="1" indent="-171450">
              <a:buFont typeface="Arial" panose="020B0604020202020204" pitchFamily="34" charset="0"/>
              <a:buChar char="•"/>
            </a:pPr>
            <a:r>
              <a:rPr lang="en-GB" sz="1200" dirty="0"/>
              <a:t>Accuracy of movement</a:t>
            </a:r>
          </a:p>
          <a:p>
            <a:pPr marL="628650" lvl="1" indent="-171450">
              <a:buFont typeface="Arial" panose="020B0604020202020204" pitchFamily="34" charset="0"/>
              <a:buChar char="•"/>
            </a:pPr>
            <a:r>
              <a:rPr lang="en-GB" sz="1200" dirty="0"/>
              <a:t>Movement memory</a:t>
            </a:r>
          </a:p>
          <a:p>
            <a:pPr marL="628650" lvl="1" indent="-171450">
              <a:buFont typeface="Arial" panose="020B0604020202020204" pitchFamily="34" charset="0"/>
              <a:buChar char="•"/>
            </a:pPr>
            <a:r>
              <a:rPr lang="en-GB" sz="1200" dirty="0"/>
              <a:t>Spatial awareness</a:t>
            </a:r>
          </a:p>
          <a:p>
            <a:pPr marL="628650" lvl="1" indent="-171450">
              <a:buFont typeface="Arial" panose="020B0604020202020204" pitchFamily="34" charset="0"/>
              <a:buChar char="•"/>
            </a:pPr>
            <a:r>
              <a:rPr lang="en-GB" sz="1200" dirty="0"/>
              <a:t>Accuracy of timing</a:t>
            </a:r>
          </a:p>
          <a:p>
            <a:pPr marL="628650" lvl="1" indent="-171450">
              <a:buFont typeface="Arial" panose="020B0604020202020204" pitchFamily="34" charset="0"/>
              <a:buChar char="•"/>
            </a:pPr>
            <a:r>
              <a:rPr lang="en-GB" sz="1200" dirty="0"/>
              <a:t>Interpretation of dance idea</a:t>
            </a:r>
          </a:p>
          <a:p>
            <a:pPr marL="628650" lvl="1" indent="-171450">
              <a:buFont typeface="Arial" panose="020B0604020202020204" pitchFamily="34" charset="0"/>
              <a:buChar char="•"/>
            </a:pPr>
            <a:r>
              <a:rPr lang="en-GB" sz="1200" dirty="0"/>
              <a:t>Embodiment of character</a:t>
            </a:r>
          </a:p>
          <a:p>
            <a:pPr marL="628650" lvl="1" indent="-171450">
              <a:buFont typeface="Arial" panose="020B0604020202020204" pitchFamily="34" charset="0"/>
              <a:buChar char="•"/>
            </a:pPr>
            <a:r>
              <a:rPr lang="en-GB" sz="1200" dirty="0"/>
              <a:t>Use of expression</a:t>
            </a:r>
            <a:endParaRPr lang="en-GB" sz="1200" dirty="0"/>
          </a:p>
          <a:p>
            <a:pPr marL="628650" lvl="1" indent="-171450">
              <a:buFont typeface="Arial" panose="020B0604020202020204" pitchFamily="34" charset="0"/>
              <a:buChar char="•"/>
            </a:pPr>
            <a:r>
              <a:rPr lang="en-GB" sz="1200" dirty="0"/>
              <a:t>Relationships with others</a:t>
            </a:r>
          </a:p>
        </p:txBody>
      </p:sp>
      <p:sp>
        <p:nvSpPr>
          <p:cNvPr id="14" name="TextBox 13"/>
          <p:cNvSpPr txBox="1"/>
          <p:nvPr/>
        </p:nvSpPr>
        <p:spPr>
          <a:xfrm>
            <a:off x="274763" y="8527786"/>
            <a:ext cx="6257912" cy="861774"/>
          </a:xfrm>
          <a:prstGeom prst="rect">
            <a:avLst/>
          </a:prstGeom>
          <a:noFill/>
          <a:ln w="12700">
            <a:solidFill>
              <a:schemeClr val="tx1"/>
            </a:solidFill>
          </a:ln>
        </p:spPr>
        <p:txBody>
          <a:bodyPr wrap="square" rtlCol="0">
            <a:spAutoFit/>
          </a:bodyPr>
          <a:lstStyle/>
          <a:p>
            <a:r>
              <a:rPr lang="en-GB" sz="1400" b="1" dirty="0"/>
              <a:t>Useful Websites/sources of information</a:t>
            </a:r>
            <a:r>
              <a:rPr lang="en-GB" sz="1200" b="1" dirty="0"/>
              <a:t>:</a:t>
            </a:r>
          </a:p>
          <a:p>
            <a:pPr marL="171450" indent="-171450">
              <a:buFont typeface="Arial" panose="020B0604020202020204" pitchFamily="34" charset="0"/>
              <a:buChar char="•"/>
            </a:pPr>
            <a:r>
              <a:rPr lang="en-GB" sz="1200" dirty="0"/>
              <a:t>You tube: Bugsy Malone the Musical</a:t>
            </a:r>
          </a:p>
          <a:p>
            <a:pPr marL="171450" indent="-171450">
              <a:buFont typeface="Arial" panose="020B0604020202020204" pitchFamily="34" charset="0"/>
              <a:buChar char="•"/>
            </a:pPr>
            <a:r>
              <a:rPr lang="en-GB" sz="1200" dirty="0"/>
              <a:t>The supporting revision guide given to your child in lesson 9. </a:t>
            </a:r>
            <a:r>
              <a:rPr lang="en-GB" sz="1200" dirty="0"/>
              <a:t>This needs to be signed once you have seen them revising the information in preparation for this knowledge test.  </a:t>
            </a:r>
          </a:p>
        </p:txBody>
      </p:sp>
      <p:sp>
        <p:nvSpPr>
          <p:cNvPr id="3" name="TextBox 2"/>
          <p:cNvSpPr txBox="1"/>
          <p:nvPr/>
        </p:nvSpPr>
        <p:spPr>
          <a:xfrm>
            <a:off x="267431" y="5333127"/>
            <a:ext cx="3314811" cy="1415772"/>
          </a:xfrm>
          <a:prstGeom prst="rect">
            <a:avLst/>
          </a:prstGeom>
          <a:noFill/>
        </p:spPr>
        <p:txBody>
          <a:bodyPr wrap="square" rtlCol="0">
            <a:spAutoFit/>
          </a:bodyPr>
          <a:lstStyle/>
          <a:p>
            <a:pPr algn="ctr"/>
            <a:r>
              <a:rPr lang="en-GB" sz="1400" b="1" dirty="0"/>
              <a:t>Practical </a:t>
            </a:r>
            <a:r>
              <a:rPr lang="en-GB" sz="1400" b="1" dirty="0"/>
              <a:t>Assessment  - Lesson 9</a:t>
            </a:r>
            <a:endParaRPr lang="en-GB" sz="1400" b="1" dirty="0"/>
          </a:p>
          <a:p>
            <a:r>
              <a:rPr lang="en-GB" sz="1200" dirty="0"/>
              <a:t>Each student is to perform </a:t>
            </a:r>
            <a:r>
              <a:rPr lang="en-GB" sz="1200" dirty="0"/>
              <a:t>in a whole class performance based on </a:t>
            </a:r>
            <a:r>
              <a:rPr lang="en-GB" sz="1200" dirty="0"/>
              <a:t>‘Bad Guys’ and ‘So you </a:t>
            </a:r>
            <a:r>
              <a:rPr lang="en-GB" sz="1200" dirty="0" err="1"/>
              <a:t>wanna</a:t>
            </a:r>
            <a:r>
              <a:rPr lang="en-GB" sz="1200" dirty="0"/>
              <a:t> be a boxer’ </a:t>
            </a:r>
            <a:r>
              <a:rPr lang="en-GB" sz="1200" dirty="0"/>
              <a:t> </a:t>
            </a:r>
            <a:r>
              <a:rPr lang="en-GB" sz="1200" dirty="0"/>
              <a:t>from Bugsy Malone the Musical.</a:t>
            </a:r>
          </a:p>
          <a:p>
            <a:pPr marL="171450" indent="-171450">
              <a:buFont typeface="Wingdings" panose="05000000000000000000" pitchFamily="2" charset="2"/>
              <a:buChar char="ü"/>
            </a:pPr>
            <a:r>
              <a:rPr lang="en-GB" sz="1200" dirty="0"/>
              <a:t>Bare feet</a:t>
            </a:r>
          </a:p>
          <a:p>
            <a:pPr marL="171450" indent="-171450">
              <a:buFont typeface="Wingdings" panose="05000000000000000000" pitchFamily="2" charset="2"/>
              <a:buChar char="ü"/>
            </a:pPr>
            <a:r>
              <a:rPr lang="en-GB" sz="1200" dirty="0"/>
              <a:t>Girls – trousers/ leggings</a:t>
            </a:r>
          </a:p>
        </p:txBody>
      </p:sp>
      <p:sp>
        <p:nvSpPr>
          <p:cNvPr id="15" name="TextBox 14"/>
          <p:cNvSpPr txBox="1"/>
          <p:nvPr/>
        </p:nvSpPr>
        <p:spPr>
          <a:xfrm>
            <a:off x="3656863" y="5327468"/>
            <a:ext cx="2880317" cy="861774"/>
          </a:xfrm>
          <a:prstGeom prst="rect">
            <a:avLst/>
          </a:prstGeom>
          <a:noFill/>
        </p:spPr>
        <p:txBody>
          <a:bodyPr wrap="square" rtlCol="0">
            <a:spAutoFit/>
          </a:bodyPr>
          <a:lstStyle/>
          <a:p>
            <a:pPr algn="ctr"/>
            <a:r>
              <a:rPr lang="en-GB" sz="1400" b="1" dirty="0"/>
              <a:t>Written Assessment – Lesson 10</a:t>
            </a:r>
          </a:p>
          <a:p>
            <a:r>
              <a:rPr lang="en-GB" sz="1200" dirty="0"/>
              <a:t>Each student is to complete a written knowledge test. </a:t>
            </a:r>
          </a:p>
          <a:p>
            <a:pPr marL="171450" indent="-171450">
              <a:buFont typeface="Wingdings" panose="05000000000000000000" pitchFamily="2" charset="2"/>
              <a:buChar char="ü"/>
            </a:pPr>
            <a:r>
              <a:rPr lang="en-GB" sz="1200" dirty="0"/>
              <a:t>Pen</a:t>
            </a:r>
            <a:endParaRPr lang="en-GB" sz="1200" dirty="0"/>
          </a:p>
        </p:txBody>
      </p:sp>
      <p:pic>
        <p:nvPicPr>
          <p:cNvPr id="16" name="Picture 15"/>
          <p:cNvPicPr/>
          <p:nvPr/>
        </p:nvPicPr>
        <p:blipFill>
          <a:blip r:embed="rId3" cstate="print">
            <a:grayscl/>
            <a:extLst>
              <a:ext uri="{28A0092B-C50C-407E-A947-70E740481C1C}">
                <a14:useLocalDpi xmlns:a14="http://schemas.microsoft.com/office/drawing/2010/main" val="0"/>
              </a:ext>
            </a:extLst>
          </a:blip>
          <a:srcRect l="13882" t="19037" r="10162" b="14458"/>
          <a:stretch>
            <a:fillRect/>
          </a:stretch>
        </p:blipFill>
        <p:spPr bwMode="auto">
          <a:xfrm>
            <a:off x="4744800" y="920552"/>
            <a:ext cx="1780540" cy="1099146"/>
          </a:xfrm>
          <a:prstGeom prst="rect">
            <a:avLst/>
          </a:prstGeom>
          <a:noFill/>
        </p:spPr>
      </p:pic>
      <p:sp>
        <p:nvSpPr>
          <p:cNvPr id="2" name="Title 1"/>
          <p:cNvSpPr>
            <a:spLocks noGrp="1"/>
          </p:cNvSpPr>
          <p:nvPr>
            <p:ph type="title"/>
          </p:nvPr>
        </p:nvSpPr>
        <p:spPr/>
        <p:txBody>
          <a:bodyPr/>
          <a:lstStyle/>
          <a:p>
            <a:endParaRPr lang="en-GB"/>
          </a:p>
        </p:txBody>
      </p:sp>
    </p:spTree>
    <p:extLst>
      <p:ext uri="{BB962C8B-B14F-4D97-AF65-F5344CB8AC3E}">
        <p14:creationId xmlns:p14="http://schemas.microsoft.com/office/powerpoint/2010/main" val="1556986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337778" y="794584"/>
            <a:ext cx="6187563" cy="2803119"/>
          </a:xfrm>
          <a:ln>
            <a:solidFill>
              <a:schemeClr val="tx1"/>
            </a:solidFill>
          </a:ln>
        </p:spPr>
        <p:txBody>
          <a:bodyPr/>
          <a:lstStyle/>
          <a:p>
            <a:pPr marL="0" indent="0">
              <a:buNone/>
            </a:pPr>
            <a:r>
              <a:rPr lang="en-GB" dirty="0" smtClean="0"/>
              <a:t>             Park Hall </a:t>
            </a:r>
          </a:p>
          <a:p>
            <a:pPr marL="0" indent="0">
              <a:buNone/>
            </a:pPr>
            <a:r>
              <a:rPr lang="en-GB" dirty="0" smtClean="0"/>
              <a:t>             Academy</a:t>
            </a: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65" y="920553"/>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708962" y="2152275"/>
            <a:ext cx="3437929" cy="646331"/>
          </a:xfrm>
          <a:prstGeom prst="rect">
            <a:avLst/>
          </a:prstGeom>
          <a:noFill/>
        </p:spPr>
        <p:txBody>
          <a:bodyPr wrap="none" rtlCol="0">
            <a:spAutoFit/>
          </a:bodyPr>
          <a:lstStyle/>
          <a:p>
            <a:r>
              <a:rPr lang="en-GB" sz="3600" b="1" u="sng" dirty="0"/>
              <a:t>YEAR 8 – Block 3 </a:t>
            </a:r>
            <a:endParaRPr lang="en-GB" sz="3600" b="1" u="sng" dirty="0"/>
          </a:p>
        </p:txBody>
      </p:sp>
      <p:sp>
        <p:nvSpPr>
          <p:cNvPr id="7" name="TextBox 6"/>
          <p:cNvSpPr txBox="1"/>
          <p:nvPr/>
        </p:nvSpPr>
        <p:spPr>
          <a:xfrm>
            <a:off x="2045604" y="2951372"/>
            <a:ext cx="3042949" cy="646331"/>
          </a:xfrm>
          <a:prstGeom prst="rect">
            <a:avLst/>
          </a:prstGeom>
          <a:noFill/>
        </p:spPr>
        <p:txBody>
          <a:bodyPr wrap="none" rtlCol="0">
            <a:spAutoFit/>
          </a:bodyPr>
          <a:lstStyle/>
          <a:p>
            <a:r>
              <a:rPr lang="en-GB" sz="3600" dirty="0">
                <a:solidFill>
                  <a:srgbClr val="FF0000"/>
                </a:solidFill>
              </a:rPr>
              <a:t>Subject: Drama</a:t>
            </a:r>
            <a:endParaRPr lang="en-GB" sz="3600" dirty="0">
              <a:solidFill>
                <a:srgbClr val="FF0000"/>
              </a:solidFill>
            </a:endParaRPr>
          </a:p>
        </p:txBody>
      </p:sp>
      <p:sp>
        <p:nvSpPr>
          <p:cNvPr id="8" name="TextBox 7"/>
          <p:cNvSpPr txBox="1"/>
          <p:nvPr/>
        </p:nvSpPr>
        <p:spPr>
          <a:xfrm>
            <a:off x="620689" y="3944888"/>
            <a:ext cx="184731" cy="369332"/>
          </a:xfrm>
          <a:prstGeom prst="rect">
            <a:avLst/>
          </a:prstGeom>
          <a:noFill/>
        </p:spPr>
        <p:txBody>
          <a:bodyPr wrap="none" rtlCol="0">
            <a:spAutoFit/>
          </a:bodyPr>
          <a:lstStyle/>
          <a:p>
            <a:endParaRPr lang="en-GB" dirty="0"/>
          </a:p>
        </p:txBody>
      </p:sp>
      <p:sp>
        <p:nvSpPr>
          <p:cNvPr id="10" name="TextBox 9"/>
          <p:cNvSpPr txBox="1"/>
          <p:nvPr/>
        </p:nvSpPr>
        <p:spPr>
          <a:xfrm>
            <a:off x="289950" y="3760222"/>
            <a:ext cx="6235393" cy="369332"/>
          </a:xfrm>
          <a:prstGeom prst="rect">
            <a:avLst/>
          </a:prstGeom>
          <a:noFill/>
          <a:ln w="12700">
            <a:solidFill>
              <a:schemeClr val="tx1"/>
            </a:solidFill>
          </a:ln>
        </p:spPr>
        <p:txBody>
          <a:bodyPr wrap="square" rtlCol="0">
            <a:spAutoFit/>
          </a:bodyPr>
          <a:lstStyle/>
          <a:p>
            <a:r>
              <a:rPr lang="en-GB" dirty="0"/>
              <a:t>Length of exam: 1hr (Practical) 30 mins (Written) </a:t>
            </a:r>
            <a:endParaRPr lang="en-GB" dirty="0"/>
          </a:p>
        </p:txBody>
      </p:sp>
      <p:sp>
        <p:nvSpPr>
          <p:cNvPr id="11" name="TextBox 10"/>
          <p:cNvSpPr txBox="1"/>
          <p:nvPr/>
        </p:nvSpPr>
        <p:spPr>
          <a:xfrm>
            <a:off x="289323" y="4228676"/>
            <a:ext cx="6236019" cy="861774"/>
          </a:xfrm>
          <a:prstGeom prst="rect">
            <a:avLst/>
          </a:prstGeom>
          <a:noFill/>
          <a:ln w="12700">
            <a:solidFill>
              <a:schemeClr val="tx1"/>
            </a:solidFill>
          </a:ln>
        </p:spPr>
        <p:txBody>
          <a:bodyPr wrap="square" rtlCol="0">
            <a:spAutoFit/>
          </a:bodyPr>
          <a:lstStyle/>
          <a:p>
            <a:r>
              <a:rPr lang="en-GB" sz="1400" b="1" dirty="0"/>
              <a:t>Topics: </a:t>
            </a:r>
          </a:p>
          <a:p>
            <a:pPr marL="171450" indent="-171450">
              <a:buFont typeface="Arial" panose="020B0604020202020204" pitchFamily="34" charset="0"/>
              <a:buChar char="•"/>
            </a:pPr>
            <a:r>
              <a:rPr lang="en-GB" sz="1200" dirty="0"/>
              <a:t>Musical Theatre </a:t>
            </a:r>
          </a:p>
          <a:p>
            <a:pPr marL="171450" indent="-171450">
              <a:buFont typeface="Arial" panose="020B0604020202020204" pitchFamily="34" charset="0"/>
              <a:buChar char="•"/>
            </a:pPr>
            <a:r>
              <a:rPr lang="en-GB" sz="1200" dirty="0"/>
              <a:t>Acting skills used in Musical Theatre</a:t>
            </a:r>
          </a:p>
          <a:p>
            <a:pPr marL="171450" indent="-171450">
              <a:buFont typeface="Arial" panose="020B0604020202020204" pitchFamily="34" charset="0"/>
              <a:buChar char="•"/>
            </a:pPr>
            <a:r>
              <a:rPr lang="en-GB" sz="1200" dirty="0"/>
              <a:t>Characterisation Techniques and Drama Strategies</a:t>
            </a:r>
          </a:p>
        </p:txBody>
      </p:sp>
      <p:sp>
        <p:nvSpPr>
          <p:cNvPr id="12" name="TextBox 11"/>
          <p:cNvSpPr txBox="1"/>
          <p:nvPr/>
        </p:nvSpPr>
        <p:spPr>
          <a:xfrm>
            <a:off x="289323" y="5169023"/>
            <a:ext cx="6236018" cy="1415772"/>
          </a:xfrm>
          <a:prstGeom prst="rect">
            <a:avLst/>
          </a:prstGeom>
          <a:noFill/>
          <a:ln w="12700">
            <a:solidFill>
              <a:schemeClr val="tx1"/>
            </a:solidFill>
          </a:ln>
        </p:spPr>
        <p:txBody>
          <a:bodyPr wrap="square" rtlCol="0">
            <a:spAutoFit/>
          </a:bodyPr>
          <a:lstStyle/>
          <a:p>
            <a:r>
              <a:rPr lang="en-GB" sz="1400" b="1" dirty="0"/>
              <a:t>Equipment Required:</a:t>
            </a:r>
          </a:p>
          <a:p>
            <a:pPr algn="ctr"/>
            <a:endParaRPr lang="en-GB" sz="1200" b="1" u="sng" dirty="0"/>
          </a:p>
          <a:p>
            <a:pPr algn="ctr"/>
            <a:endParaRPr lang="en-GB" sz="1200" b="1" u="sng" dirty="0"/>
          </a:p>
          <a:p>
            <a:pPr algn="ctr"/>
            <a:endParaRPr lang="en-GB" sz="1200" b="1" u="sng" dirty="0"/>
          </a:p>
          <a:p>
            <a:pPr algn="ctr"/>
            <a:endParaRPr lang="en-GB" sz="1200" b="1" u="sng" dirty="0"/>
          </a:p>
          <a:p>
            <a:pPr algn="ctr"/>
            <a:endParaRPr lang="en-GB" sz="1200" b="1" u="sng" dirty="0"/>
          </a:p>
          <a:p>
            <a:pPr algn="ctr"/>
            <a:endParaRPr lang="en-GB" sz="1200" b="1" u="sng" dirty="0"/>
          </a:p>
        </p:txBody>
      </p:sp>
      <p:sp>
        <p:nvSpPr>
          <p:cNvPr id="13" name="TextBox 12"/>
          <p:cNvSpPr txBox="1"/>
          <p:nvPr/>
        </p:nvSpPr>
        <p:spPr>
          <a:xfrm>
            <a:off x="274764" y="6701785"/>
            <a:ext cx="6257913" cy="1785104"/>
          </a:xfrm>
          <a:prstGeom prst="rect">
            <a:avLst/>
          </a:prstGeom>
          <a:noFill/>
          <a:ln w="12700">
            <a:solidFill>
              <a:schemeClr val="tx1"/>
            </a:solidFill>
          </a:ln>
        </p:spPr>
        <p:txBody>
          <a:bodyPr wrap="square" rtlCol="0">
            <a:spAutoFit/>
          </a:bodyPr>
          <a:lstStyle/>
          <a:p>
            <a:r>
              <a:rPr lang="en-GB" sz="1400" b="1" dirty="0"/>
              <a:t>Skills Assessed:</a:t>
            </a:r>
          </a:p>
          <a:p>
            <a:pPr marL="628650" lvl="1" indent="-171450">
              <a:buFont typeface="Arial" panose="020B0604020202020204" pitchFamily="34" charset="0"/>
              <a:buChar char="•"/>
            </a:pPr>
            <a:r>
              <a:rPr lang="en-GB" sz="1200" dirty="0"/>
              <a:t>Body language</a:t>
            </a:r>
          </a:p>
          <a:p>
            <a:pPr marL="628650" lvl="1" indent="-171450">
              <a:buFont typeface="Arial" panose="020B0604020202020204" pitchFamily="34" charset="0"/>
              <a:buChar char="•"/>
            </a:pPr>
            <a:r>
              <a:rPr lang="en-GB" sz="1200" dirty="0"/>
              <a:t>Facial expressions</a:t>
            </a:r>
          </a:p>
          <a:p>
            <a:pPr marL="628650" lvl="1" indent="-171450">
              <a:buFont typeface="Arial" panose="020B0604020202020204" pitchFamily="34" charset="0"/>
              <a:buChar char="•"/>
            </a:pPr>
            <a:r>
              <a:rPr lang="en-GB" sz="1200" dirty="0"/>
              <a:t>Use of voice- including use of an American accent (or Australian if playing Sandy!!)</a:t>
            </a:r>
          </a:p>
          <a:p>
            <a:pPr marL="628650" lvl="1" indent="-171450">
              <a:buFont typeface="Arial" panose="020B0604020202020204" pitchFamily="34" charset="0"/>
              <a:buChar char="•"/>
            </a:pPr>
            <a:r>
              <a:rPr lang="en-GB" sz="1200" dirty="0"/>
              <a:t>Addition of drama techniques to the scenes given</a:t>
            </a:r>
          </a:p>
          <a:p>
            <a:pPr marL="628650" lvl="1" indent="-171450">
              <a:buFont typeface="Arial" panose="020B0604020202020204" pitchFamily="34" charset="0"/>
              <a:buChar char="•"/>
            </a:pPr>
            <a:r>
              <a:rPr lang="en-GB" sz="1200" dirty="0"/>
              <a:t>Line learning </a:t>
            </a:r>
          </a:p>
          <a:p>
            <a:pPr marL="628650" lvl="1" indent="-171450">
              <a:buFont typeface="Arial" panose="020B0604020202020204" pitchFamily="34" charset="0"/>
              <a:buChar char="•"/>
            </a:pPr>
            <a:r>
              <a:rPr lang="en-GB" sz="1200" dirty="0"/>
              <a:t>Contribution of ideas</a:t>
            </a:r>
          </a:p>
          <a:p>
            <a:pPr marL="628650" lvl="1" indent="-171450">
              <a:buFont typeface="Arial" panose="020B0604020202020204" pitchFamily="34" charset="0"/>
              <a:buChar char="•"/>
            </a:pPr>
            <a:r>
              <a:rPr lang="en-GB" sz="1200" dirty="0"/>
              <a:t>Making full use of the rehearsal time given (Focus)</a:t>
            </a:r>
          </a:p>
          <a:p>
            <a:pPr marL="628650" lvl="1" indent="-171450">
              <a:buFont typeface="Arial" panose="020B0604020202020204" pitchFamily="34" charset="0"/>
              <a:buChar char="•"/>
            </a:pPr>
            <a:r>
              <a:rPr lang="en-GB" sz="1200" dirty="0"/>
              <a:t>Working as a team</a:t>
            </a:r>
          </a:p>
        </p:txBody>
      </p:sp>
      <p:sp>
        <p:nvSpPr>
          <p:cNvPr id="14" name="TextBox 13"/>
          <p:cNvSpPr txBox="1"/>
          <p:nvPr/>
        </p:nvSpPr>
        <p:spPr>
          <a:xfrm>
            <a:off x="274763" y="8565420"/>
            <a:ext cx="6257912" cy="861774"/>
          </a:xfrm>
          <a:prstGeom prst="rect">
            <a:avLst/>
          </a:prstGeom>
          <a:noFill/>
          <a:ln w="12700">
            <a:solidFill>
              <a:schemeClr val="tx1"/>
            </a:solidFill>
          </a:ln>
        </p:spPr>
        <p:txBody>
          <a:bodyPr wrap="square" rtlCol="0">
            <a:spAutoFit/>
          </a:bodyPr>
          <a:lstStyle/>
          <a:p>
            <a:r>
              <a:rPr lang="en-GB" sz="1400" b="1" dirty="0"/>
              <a:t>Useful Websites/sources of information</a:t>
            </a:r>
            <a:r>
              <a:rPr lang="en-GB" sz="1200" b="1" dirty="0"/>
              <a:t>:</a:t>
            </a:r>
          </a:p>
          <a:p>
            <a:pPr marL="171450" indent="-171450">
              <a:buFont typeface="Arial" panose="020B0604020202020204" pitchFamily="34" charset="0"/>
              <a:buChar char="•"/>
            </a:pPr>
            <a:r>
              <a:rPr lang="en-GB" sz="1200" dirty="0"/>
              <a:t>YouTube: Bugsy Malone Movie Snippets</a:t>
            </a:r>
          </a:p>
          <a:p>
            <a:pPr marL="171450" indent="-171450">
              <a:buFont typeface="Arial" panose="020B0604020202020204" pitchFamily="34" charset="0"/>
              <a:buChar char="•"/>
            </a:pPr>
            <a:r>
              <a:rPr lang="en-GB" sz="1200" dirty="0"/>
              <a:t>The supporting revision sheet given to your child in </a:t>
            </a:r>
            <a:r>
              <a:rPr lang="en-GB" sz="1200" dirty="0"/>
              <a:t>lesson 8/9. </a:t>
            </a:r>
            <a:r>
              <a:rPr lang="en-GB" sz="1200" dirty="0"/>
              <a:t>This needs to be signed once you have seen them revising the information in preparation for this knowledge test. </a:t>
            </a:r>
            <a:r>
              <a:rPr lang="en-GB" sz="1200" dirty="0"/>
              <a:t> </a:t>
            </a:r>
          </a:p>
        </p:txBody>
      </p:sp>
      <p:sp>
        <p:nvSpPr>
          <p:cNvPr id="3" name="TextBox 2"/>
          <p:cNvSpPr txBox="1"/>
          <p:nvPr/>
        </p:nvSpPr>
        <p:spPr>
          <a:xfrm>
            <a:off x="267431" y="5481731"/>
            <a:ext cx="3128955" cy="1046440"/>
          </a:xfrm>
          <a:prstGeom prst="rect">
            <a:avLst/>
          </a:prstGeom>
          <a:noFill/>
        </p:spPr>
        <p:txBody>
          <a:bodyPr wrap="square" rtlCol="0">
            <a:spAutoFit/>
          </a:bodyPr>
          <a:lstStyle/>
          <a:p>
            <a:pPr algn="ctr"/>
            <a:r>
              <a:rPr lang="en-GB" sz="1400" b="1" dirty="0"/>
              <a:t>Practical </a:t>
            </a:r>
            <a:r>
              <a:rPr lang="en-GB" sz="1400" b="1" dirty="0"/>
              <a:t>Assessment  - Lesson 9</a:t>
            </a:r>
            <a:endParaRPr lang="en-GB" sz="1400" b="1" dirty="0"/>
          </a:p>
          <a:p>
            <a:r>
              <a:rPr lang="en-GB" sz="1200" dirty="0"/>
              <a:t>Each student is to perform a character in ‘Fat Sam's Speakeasy’ script- taken from the Musical- Bugsy Malone</a:t>
            </a:r>
          </a:p>
          <a:p>
            <a:pPr marL="171450" indent="-171450">
              <a:buFont typeface="Wingdings" panose="05000000000000000000" pitchFamily="2" charset="2"/>
              <a:buChar char="ü"/>
            </a:pPr>
            <a:r>
              <a:rPr lang="en-GB" sz="1200" dirty="0"/>
              <a:t>Script (lines must be learnt)</a:t>
            </a:r>
          </a:p>
        </p:txBody>
      </p:sp>
      <p:sp>
        <p:nvSpPr>
          <p:cNvPr id="15" name="TextBox 14"/>
          <p:cNvSpPr txBox="1"/>
          <p:nvPr/>
        </p:nvSpPr>
        <p:spPr>
          <a:xfrm>
            <a:off x="3645024" y="5481731"/>
            <a:ext cx="2880317" cy="1046440"/>
          </a:xfrm>
          <a:prstGeom prst="rect">
            <a:avLst/>
          </a:prstGeom>
          <a:noFill/>
        </p:spPr>
        <p:txBody>
          <a:bodyPr wrap="square" rtlCol="0">
            <a:spAutoFit/>
          </a:bodyPr>
          <a:lstStyle/>
          <a:p>
            <a:pPr algn="ctr"/>
            <a:r>
              <a:rPr lang="en-GB" sz="1400" b="1" dirty="0"/>
              <a:t>Written Assessment – Lesson 10</a:t>
            </a:r>
          </a:p>
          <a:p>
            <a:r>
              <a:rPr lang="en-GB" sz="1200" dirty="0"/>
              <a:t>Each student is to complete a written knowledge test. </a:t>
            </a:r>
          </a:p>
          <a:p>
            <a:pPr marL="171450" indent="-171450">
              <a:buFont typeface="Wingdings" panose="05000000000000000000" pitchFamily="2" charset="2"/>
              <a:buChar char="ü"/>
            </a:pPr>
            <a:r>
              <a:rPr lang="en-GB" sz="1200" dirty="0"/>
              <a:t>Blue/Black Pen</a:t>
            </a:r>
          </a:p>
          <a:p>
            <a:pPr marL="171450" indent="-171450">
              <a:buFont typeface="Wingdings" panose="05000000000000000000" pitchFamily="2" charset="2"/>
              <a:buChar char="ü"/>
            </a:pPr>
            <a:r>
              <a:rPr lang="en-GB" sz="1200" dirty="0"/>
              <a:t>(if possible) Green pen to peer mark </a:t>
            </a:r>
          </a:p>
        </p:txBody>
      </p:sp>
      <p:pic>
        <p:nvPicPr>
          <p:cNvPr id="16" name="Picture 15"/>
          <p:cNvPicPr/>
          <p:nvPr/>
        </p:nvPicPr>
        <p:blipFill>
          <a:blip r:embed="rId3" cstate="print">
            <a:grayscl/>
            <a:extLst>
              <a:ext uri="{28A0092B-C50C-407E-A947-70E740481C1C}">
                <a14:useLocalDpi xmlns:a14="http://schemas.microsoft.com/office/drawing/2010/main" val="0"/>
              </a:ext>
            </a:extLst>
          </a:blip>
          <a:srcRect l="13882" t="19037" r="10162" b="14458"/>
          <a:stretch>
            <a:fillRect/>
          </a:stretch>
        </p:blipFill>
        <p:spPr bwMode="auto">
          <a:xfrm>
            <a:off x="4744800" y="920552"/>
            <a:ext cx="1780540" cy="1099146"/>
          </a:xfrm>
          <a:prstGeom prst="rect">
            <a:avLst/>
          </a:prstGeom>
          <a:noFill/>
        </p:spPr>
      </p:pic>
      <p:sp>
        <p:nvSpPr>
          <p:cNvPr id="2" name="Title 1"/>
          <p:cNvSpPr>
            <a:spLocks noGrp="1"/>
          </p:cNvSpPr>
          <p:nvPr>
            <p:ph type="title"/>
          </p:nvPr>
        </p:nvSpPr>
        <p:spPr/>
        <p:txBody>
          <a:bodyPr/>
          <a:lstStyle/>
          <a:p>
            <a:endParaRPr lang="en-GB"/>
          </a:p>
        </p:txBody>
      </p:sp>
    </p:spTree>
    <p:extLst>
      <p:ext uri="{BB962C8B-B14F-4D97-AF65-F5344CB8AC3E}">
        <p14:creationId xmlns:p14="http://schemas.microsoft.com/office/powerpoint/2010/main" val="506721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632" y="126649"/>
            <a:ext cx="6621052" cy="9594867"/>
          </a:xfrm>
          <a:ln>
            <a:solidFill>
              <a:schemeClr val="tx1"/>
            </a:solidFill>
          </a:ln>
        </p:spPr>
        <p:txBody>
          <a:bodyPr/>
          <a:lstStyle/>
          <a:p>
            <a:pPr marL="0" indent="0">
              <a:buNone/>
            </a:pPr>
            <a:r>
              <a:rPr lang="en-GB" dirty="0"/>
              <a:t>Park Hall Academy.</a:t>
            </a:r>
          </a:p>
        </p:txBody>
      </p:sp>
      <p:sp>
        <p:nvSpPr>
          <p:cNvPr id="2" name="Title 1"/>
          <p:cNvSpPr>
            <a:spLocks noGrp="1"/>
          </p:cNvSpPr>
          <p:nvPr>
            <p:ph type="title"/>
          </p:nvPr>
        </p:nvSpPr>
        <p:spPr>
          <a:xfrm>
            <a:off x="4587688" y="126649"/>
            <a:ext cx="2149996" cy="523056"/>
          </a:xfrm>
        </p:spPr>
        <p:txBody>
          <a:bodyPr>
            <a:normAutofit fontScale="90000"/>
          </a:bodyPr>
          <a:lstStyle/>
          <a:p>
            <a:r>
              <a:rPr lang="en-GB" sz="1200" dirty="0"/>
              <a:t>2019 Assessment Week</a:t>
            </a:r>
            <a:br>
              <a:rPr lang="en-GB" sz="1200" dirty="0"/>
            </a:br>
            <a:r>
              <a:rPr lang="en-GB" sz="1200" dirty="0"/>
              <a:t> commencing 8</a:t>
            </a:r>
            <a:r>
              <a:rPr lang="en-GB" sz="1200" baseline="30000" dirty="0"/>
              <a:t>th</a:t>
            </a:r>
            <a:r>
              <a:rPr lang="en-GB" sz="1200" dirty="0"/>
              <a:t> April 2019.</a:t>
            </a:r>
            <a:br>
              <a:rPr lang="en-GB" sz="1200" dirty="0"/>
            </a:br>
            <a:endParaRPr lang="en-GB" sz="1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734" y="611681"/>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652099" y="525965"/>
            <a:ext cx="1753172" cy="646331"/>
          </a:xfrm>
          <a:prstGeom prst="rect">
            <a:avLst/>
          </a:prstGeom>
          <a:noFill/>
        </p:spPr>
        <p:txBody>
          <a:bodyPr wrap="none" rtlCol="0">
            <a:spAutoFit/>
          </a:bodyPr>
          <a:lstStyle/>
          <a:p>
            <a:pPr defTabSz="914400">
              <a:defRPr/>
            </a:pPr>
            <a:r>
              <a:rPr lang="en-GB" sz="3600" b="1" u="sng" dirty="0" smtClean="0">
                <a:solidFill>
                  <a:prstClr val="black"/>
                </a:solidFill>
                <a:latin typeface="Calibri"/>
              </a:rPr>
              <a:t>YEAR 8: </a:t>
            </a:r>
            <a:endParaRPr lang="en-GB" sz="3600" b="1" u="sng" dirty="0">
              <a:solidFill>
                <a:prstClr val="black"/>
              </a:solidFill>
              <a:latin typeface="Calibri"/>
            </a:endParaRPr>
          </a:p>
        </p:txBody>
      </p:sp>
      <p:sp>
        <p:nvSpPr>
          <p:cNvPr id="6" name="TextBox 5"/>
          <p:cNvSpPr txBox="1"/>
          <p:nvPr/>
        </p:nvSpPr>
        <p:spPr>
          <a:xfrm>
            <a:off x="1652099" y="1248446"/>
            <a:ext cx="3222357" cy="646331"/>
          </a:xfrm>
          <a:prstGeom prst="rect">
            <a:avLst/>
          </a:prstGeom>
          <a:noFill/>
        </p:spPr>
        <p:txBody>
          <a:bodyPr wrap="none" rtlCol="0">
            <a:spAutoFit/>
          </a:bodyPr>
          <a:lstStyle/>
          <a:p>
            <a:pPr defTabSz="914400">
              <a:defRPr/>
            </a:pPr>
            <a:r>
              <a:rPr lang="en-GB" sz="3600" dirty="0">
                <a:solidFill>
                  <a:srgbClr val="FF0000"/>
                </a:solidFill>
                <a:latin typeface="Calibri"/>
              </a:rPr>
              <a:t>Subject</a:t>
            </a:r>
            <a:r>
              <a:rPr lang="en-GB" sz="3600" dirty="0" smtClean="0">
                <a:solidFill>
                  <a:srgbClr val="FF0000"/>
                </a:solidFill>
                <a:latin typeface="Calibri"/>
              </a:rPr>
              <a:t>: English </a:t>
            </a:r>
            <a:endParaRPr lang="en-GB" sz="3600" dirty="0">
              <a:solidFill>
                <a:srgbClr val="FF0000"/>
              </a:solidFill>
              <a:latin typeface="Calibri"/>
            </a:endParaRPr>
          </a:p>
        </p:txBody>
      </p:sp>
      <p:sp>
        <p:nvSpPr>
          <p:cNvPr id="4" name="TextBox 3"/>
          <p:cNvSpPr txBox="1"/>
          <p:nvPr/>
        </p:nvSpPr>
        <p:spPr>
          <a:xfrm>
            <a:off x="397042" y="2490537"/>
            <a:ext cx="5847347" cy="1754326"/>
          </a:xfrm>
          <a:prstGeom prst="rect">
            <a:avLst/>
          </a:prstGeom>
          <a:noFill/>
          <a:ln w="19050">
            <a:solidFill>
              <a:schemeClr val="tx1"/>
            </a:solidFill>
          </a:ln>
        </p:spPr>
        <p:txBody>
          <a:bodyPr wrap="square" rtlCol="0">
            <a:spAutoFit/>
          </a:bodyPr>
          <a:lstStyle/>
          <a:p>
            <a:r>
              <a:rPr lang="en-GB" dirty="0"/>
              <a:t>TOPIC:</a:t>
            </a:r>
          </a:p>
          <a:p>
            <a:r>
              <a:rPr lang="en-GB" dirty="0" smtClean="0"/>
              <a:t>‘The Tempest’ by William Shakespeare</a:t>
            </a:r>
            <a:endParaRPr lang="en-GB" dirty="0"/>
          </a:p>
          <a:p>
            <a:endParaRPr lang="en-GB" dirty="0"/>
          </a:p>
          <a:p>
            <a:endParaRPr lang="en-GB" dirty="0"/>
          </a:p>
          <a:p>
            <a:endParaRPr lang="en-GB" dirty="0"/>
          </a:p>
          <a:p>
            <a:endParaRPr lang="en-GB" dirty="0"/>
          </a:p>
        </p:txBody>
      </p:sp>
      <p:sp>
        <p:nvSpPr>
          <p:cNvPr id="8" name="TextBox 7"/>
          <p:cNvSpPr txBox="1"/>
          <p:nvPr/>
        </p:nvSpPr>
        <p:spPr>
          <a:xfrm>
            <a:off x="397042" y="4447674"/>
            <a:ext cx="5847347" cy="1477328"/>
          </a:xfrm>
          <a:prstGeom prst="rect">
            <a:avLst/>
          </a:prstGeom>
          <a:noFill/>
          <a:ln w="19050">
            <a:solidFill>
              <a:schemeClr val="tx1"/>
            </a:solidFill>
          </a:ln>
        </p:spPr>
        <p:txBody>
          <a:bodyPr wrap="square" rtlCol="0">
            <a:spAutoFit/>
          </a:bodyPr>
          <a:lstStyle/>
          <a:p>
            <a:r>
              <a:rPr lang="en-GB" dirty="0"/>
              <a:t>Equipment Required:</a:t>
            </a:r>
          </a:p>
          <a:p>
            <a:endParaRPr lang="en-GB" dirty="0"/>
          </a:p>
          <a:p>
            <a:r>
              <a:rPr lang="en-GB" dirty="0" smtClean="0"/>
              <a:t>Pen/Highlighter</a:t>
            </a:r>
            <a:endParaRPr lang="en-GB" dirty="0"/>
          </a:p>
          <a:p>
            <a:endParaRPr lang="en-GB" dirty="0"/>
          </a:p>
          <a:p>
            <a:endParaRPr lang="en-GB" dirty="0"/>
          </a:p>
        </p:txBody>
      </p:sp>
      <p:sp>
        <p:nvSpPr>
          <p:cNvPr id="10" name="TextBox 9"/>
          <p:cNvSpPr txBox="1"/>
          <p:nvPr/>
        </p:nvSpPr>
        <p:spPr>
          <a:xfrm>
            <a:off x="397042" y="6404811"/>
            <a:ext cx="5847347" cy="2031325"/>
          </a:xfrm>
          <a:prstGeom prst="rect">
            <a:avLst/>
          </a:prstGeom>
          <a:noFill/>
          <a:ln w="19050">
            <a:solidFill>
              <a:schemeClr val="tx1"/>
            </a:solidFill>
          </a:ln>
        </p:spPr>
        <p:txBody>
          <a:bodyPr wrap="square" rtlCol="0">
            <a:spAutoFit/>
          </a:bodyPr>
          <a:lstStyle/>
          <a:p>
            <a:r>
              <a:rPr lang="en-GB" dirty="0"/>
              <a:t>Useful Information:</a:t>
            </a:r>
          </a:p>
          <a:p>
            <a:r>
              <a:rPr lang="en-GB" dirty="0" smtClean="0"/>
              <a:t>Students have been studying ‘The Tempest’ and the assessment will be on a character or specific scene.</a:t>
            </a:r>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782887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364" y="19374"/>
            <a:ext cx="6621052" cy="9594867"/>
          </a:xfrm>
          <a:ln>
            <a:solidFill>
              <a:schemeClr val="tx1"/>
            </a:solidFill>
          </a:ln>
        </p:spPr>
        <p:txBody>
          <a:bodyPr/>
          <a:lstStyle/>
          <a:p>
            <a:pPr marL="0" indent="0">
              <a:buNone/>
            </a:pPr>
            <a:r>
              <a:rPr lang="en-GB" dirty="0" smtClean="0"/>
              <a:t>Park Hall Academy.</a:t>
            </a:r>
            <a:endParaRPr lang="en-GB" dirty="0"/>
          </a:p>
        </p:txBody>
      </p:sp>
      <p:sp>
        <p:nvSpPr>
          <p:cNvPr id="2" name="Title 1"/>
          <p:cNvSpPr>
            <a:spLocks noGrp="1"/>
          </p:cNvSpPr>
          <p:nvPr>
            <p:ph type="title"/>
          </p:nvPr>
        </p:nvSpPr>
        <p:spPr>
          <a:xfrm>
            <a:off x="4587688" y="126649"/>
            <a:ext cx="2149996" cy="523056"/>
          </a:xfrm>
        </p:spPr>
        <p:txBody>
          <a:bodyPr>
            <a:normAutofit fontScale="90000"/>
          </a:bodyPr>
          <a:lstStyle/>
          <a:p>
            <a:r>
              <a:rPr lang="en-GB" sz="1200" dirty="0"/>
              <a:t>2019 Assessment Week</a:t>
            </a:r>
            <a:br>
              <a:rPr lang="en-GB" sz="1200" dirty="0"/>
            </a:br>
            <a:r>
              <a:rPr lang="en-GB" sz="1200" dirty="0"/>
              <a:t> commencing 8</a:t>
            </a:r>
            <a:r>
              <a:rPr lang="en-GB" sz="1200" baseline="30000" dirty="0"/>
              <a:t>th</a:t>
            </a:r>
            <a:r>
              <a:rPr lang="en-GB" sz="1200" dirty="0"/>
              <a:t> April 2019.</a:t>
            </a:r>
            <a:br>
              <a:rPr lang="en-GB" sz="1200" dirty="0"/>
            </a:br>
            <a:endParaRPr lang="en-GB" sz="1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734" y="611681"/>
            <a:ext cx="1211263" cy="139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652099" y="525965"/>
            <a:ext cx="1753172"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sng" strike="noStrike" kern="1200" cap="none" spc="0" normalizeH="0" baseline="0" noProof="0" dirty="0" smtClean="0">
                <a:ln>
                  <a:noFill/>
                </a:ln>
                <a:solidFill>
                  <a:prstClr val="black"/>
                </a:solidFill>
                <a:effectLst/>
                <a:uLnTx/>
                <a:uFillTx/>
                <a:latin typeface="Calibri"/>
                <a:ea typeface="+mn-ea"/>
                <a:cs typeface="+mn-cs"/>
              </a:rPr>
              <a:t>YEAR: 8 </a:t>
            </a:r>
            <a:endParaRPr kumimoji="0" lang="en-GB" sz="3600" b="1" i="0" u="sng"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1652099" y="1248446"/>
            <a:ext cx="3234155"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srgbClr val="FF0000"/>
                </a:solidFill>
                <a:effectLst/>
                <a:uLnTx/>
                <a:uFillTx/>
                <a:latin typeface="Calibri"/>
                <a:ea typeface="+mn-ea"/>
                <a:cs typeface="+mn-cs"/>
              </a:rPr>
              <a:t>Subject</a:t>
            </a:r>
            <a:r>
              <a:rPr kumimoji="0" lang="en-GB" sz="3600" b="0" i="0" u="none" strike="noStrike" kern="1200" cap="none" spc="0" normalizeH="0" baseline="0" noProof="0" dirty="0" smtClean="0">
                <a:ln>
                  <a:noFill/>
                </a:ln>
                <a:solidFill>
                  <a:srgbClr val="FF0000"/>
                </a:solidFill>
                <a:effectLst/>
                <a:uLnTx/>
                <a:uFillTx/>
                <a:latin typeface="Calibri"/>
                <a:ea typeface="+mn-ea"/>
                <a:cs typeface="+mn-cs"/>
              </a:rPr>
              <a:t>: History </a:t>
            </a:r>
            <a:endParaRPr kumimoji="0" lang="en-GB" sz="3600" b="0" i="0" u="none" strike="noStrike" kern="1200" cap="none" spc="0" normalizeH="0" baseline="0" noProof="0" dirty="0">
              <a:ln>
                <a:noFill/>
              </a:ln>
              <a:solidFill>
                <a:srgbClr val="FF0000"/>
              </a:solidFill>
              <a:effectLst/>
              <a:uLnTx/>
              <a:uFillTx/>
              <a:latin typeface="Calibri"/>
              <a:ea typeface="+mn-ea"/>
              <a:cs typeface="+mn-cs"/>
            </a:endParaRPr>
          </a:p>
        </p:txBody>
      </p:sp>
      <p:sp>
        <p:nvSpPr>
          <p:cNvPr id="4" name="TextBox 3"/>
          <p:cNvSpPr txBox="1"/>
          <p:nvPr/>
        </p:nvSpPr>
        <p:spPr>
          <a:xfrm>
            <a:off x="397041" y="2482366"/>
            <a:ext cx="5847347" cy="5216813"/>
          </a:xfrm>
          <a:prstGeom prst="rect">
            <a:avLst/>
          </a:prstGeom>
          <a:noFill/>
          <a:ln w="19050">
            <a:solidFill>
              <a:schemeClr val="tx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rPr>
              <a:t>TOPIC: The British Empire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50" b="0" i="1"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GB" sz="1050" b="0" i="1"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Explain the importance of the Slave Trade Triangle.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050" b="0" i="1"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50" b="0" i="1"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How far do you agree that the British Empire was an “Evil Empire</a:t>
            </a:r>
            <a:r>
              <a:rPr kumimoji="0" lang="en-GB" sz="1050" b="0" i="1"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050" b="0" i="1"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50" b="1" i="0" u="sng" strike="noStrike" kern="1200" cap="none" spc="0" normalizeH="0" baseline="0" noProof="0" dirty="0">
                <a:ln>
                  <a:noFill/>
                </a:ln>
                <a:solidFill>
                  <a:prstClr val="black"/>
                </a:solidFill>
                <a:effectLst/>
                <a:uLnTx/>
                <a:uFillTx/>
                <a:latin typeface="Comic Sans MS" panose="030F0702030302020204" pitchFamily="66" charset="0"/>
                <a:ea typeface="+mn-ea"/>
                <a:cs typeface="+mn-cs"/>
              </a:rPr>
              <a:t>Empire:</a:t>
            </a:r>
            <a:r>
              <a:rPr kumimoji="0" lang="en-GB" sz="105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r>
              <a:rPr kumimoji="0" lang="en-GB"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A group of countries ruled by one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Monarch or country.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50" b="1" i="0" u="sng" strike="noStrike" kern="1200" cap="none" spc="0" normalizeH="0" baseline="0" noProof="0" dirty="0">
                <a:ln>
                  <a:noFill/>
                </a:ln>
                <a:solidFill>
                  <a:prstClr val="black"/>
                </a:solidFill>
                <a:effectLst/>
                <a:uLnTx/>
                <a:uFillTx/>
                <a:latin typeface="Comic Sans MS" panose="030F0702030302020204" pitchFamily="66" charset="0"/>
                <a:ea typeface="+mn-ea"/>
                <a:cs typeface="+mn-cs"/>
              </a:rPr>
              <a:t>Colony:</a:t>
            </a:r>
            <a:r>
              <a:rPr kumimoji="0" lang="en-GB" sz="105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r>
              <a:rPr kumimoji="0" lang="en-GB"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A country or area of land in 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empire with members from the ruling country living in and controlling it.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50" b="1" i="0" u="sng" strike="noStrike" kern="1200" cap="none" spc="0" normalizeH="0" baseline="0" noProof="0" dirty="0">
                <a:ln>
                  <a:noFill/>
                </a:ln>
                <a:solidFill>
                  <a:prstClr val="black"/>
                </a:solidFill>
                <a:effectLst/>
                <a:uLnTx/>
                <a:uFillTx/>
                <a:latin typeface="Comic Sans MS" panose="030F0702030302020204" pitchFamily="66" charset="0"/>
                <a:ea typeface="+mn-ea"/>
                <a:cs typeface="+mn-cs"/>
              </a:rPr>
              <a:t>Trade:</a:t>
            </a:r>
            <a:r>
              <a:rPr kumimoji="0" lang="en-GB" sz="105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r>
              <a:rPr kumimoji="0" lang="en-GB"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The buying and selling of goods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Between different countries.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50" b="1" i="0" u="sng" strike="noStrike" kern="1200" cap="none" spc="0" normalizeH="0" baseline="0" noProof="0" dirty="0">
                <a:ln>
                  <a:noFill/>
                </a:ln>
                <a:solidFill>
                  <a:prstClr val="black"/>
                </a:solidFill>
                <a:effectLst/>
                <a:uLnTx/>
                <a:uFillTx/>
                <a:latin typeface="Comic Sans MS" panose="030F0702030302020204" pitchFamily="66" charset="0"/>
                <a:ea typeface="+mn-ea"/>
                <a:cs typeface="+mn-cs"/>
              </a:rPr>
              <a:t>Civilisation:</a:t>
            </a:r>
            <a:r>
              <a:rPr kumimoji="0" lang="en-GB" sz="105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r>
              <a:rPr kumimoji="0" lang="en-GB"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The way of life or culture of a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Particular area. Often a society that is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Very advanced and developed.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50" b="1" i="0" u="sng" strike="noStrike" kern="1200" cap="none" spc="0" normalizeH="0" baseline="0" noProof="0" dirty="0">
                <a:ln>
                  <a:noFill/>
                </a:ln>
                <a:solidFill>
                  <a:prstClr val="black"/>
                </a:solidFill>
                <a:effectLst/>
                <a:uLnTx/>
                <a:uFillTx/>
                <a:latin typeface="Comic Sans MS" panose="030F0702030302020204" pitchFamily="66" charset="0"/>
                <a:ea typeface="+mn-ea"/>
                <a:cs typeface="+mn-cs"/>
              </a:rPr>
              <a:t>Transportation:</a:t>
            </a:r>
            <a:r>
              <a:rPr kumimoji="0" lang="en-GB" sz="105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r>
              <a:rPr kumimoji="0" lang="en-GB"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The process by which convicts were sent by the British Empire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To live in Australia</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50" b="1" i="0" u="sng" strike="noStrike" kern="1200" cap="none" spc="0" normalizeH="0" baseline="0" noProof="0" dirty="0">
                <a:ln>
                  <a:noFill/>
                </a:ln>
                <a:solidFill>
                  <a:prstClr val="black"/>
                </a:solidFill>
                <a:effectLst/>
                <a:uLnTx/>
                <a:uFillTx/>
                <a:latin typeface="Comic Sans MS" panose="030F0702030302020204" pitchFamily="66" charset="0"/>
                <a:ea typeface="+mn-ea"/>
                <a:cs typeface="+mn-cs"/>
              </a:rPr>
              <a:t>Penal Colony: </a:t>
            </a:r>
            <a:r>
              <a:rPr kumimoji="0" lang="en-GB"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A colony set aside as a prison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For convicts in an empire..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50" b="1" i="0" u="sng" strike="noStrike" kern="1200" cap="none" spc="0" normalizeH="0" baseline="0" noProof="0" dirty="0">
                <a:ln>
                  <a:noFill/>
                </a:ln>
                <a:solidFill>
                  <a:prstClr val="black"/>
                </a:solidFill>
                <a:effectLst/>
                <a:uLnTx/>
                <a:uFillTx/>
                <a:latin typeface="Comic Sans MS" panose="030F0702030302020204" pitchFamily="66" charset="0"/>
                <a:ea typeface="+mn-ea"/>
                <a:cs typeface="+mn-cs"/>
              </a:rPr>
              <a:t>Amritsar:</a:t>
            </a:r>
            <a:r>
              <a:rPr kumimoji="0" lang="en-GB" sz="105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r>
              <a:rPr kumimoji="0" lang="en-GB"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City in North West India. Site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Of the Golden Temple and the holiest site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In the Sikh Religion.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50" b="1" i="0" u="sng"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Massacre:</a:t>
            </a:r>
            <a:r>
              <a:rPr kumimoji="0" lang="en-GB" sz="105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r>
              <a:rPr kumimoji="0" lang="en-GB"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The brutal slaughter of innocent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people. Often by much more powerful forces.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50" b="1" i="0" u="sng" strike="noStrike" kern="1200" cap="none" spc="0" normalizeH="0" baseline="0" noProof="0" dirty="0">
                <a:ln>
                  <a:noFill/>
                </a:ln>
                <a:solidFill>
                  <a:prstClr val="black"/>
                </a:solidFill>
                <a:effectLst/>
                <a:uLnTx/>
                <a:uFillTx/>
                <a:latin typeface="Comic Sans MS" panose="030F0702030302020204" pitchFamily="66" charset="0"/>
                <a:ea typeface="+mn-ea"/>
                <a:cs typeface="+mn-cs"/>
              </a:rPr>
              <a:t>The Triangle Trade: </a:t>
            </a:r>
            <a:r>
              <a:rPr kumimoji="0" lang="en-GB"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The name given to the trans-Atlantic slave trade between Europe, Africa and the Americas.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50" b="1" i="0" u="sng" strike="noStrike" kern="1200" cap="none" spc="0" normalizeH="0" baseline="0" noProof="0" dirty="0">
                <a:ln>
                  <a:noFill/>
                </a:ln>
                <a:solidFill>
                  <a:prstClr val="black"/>
                </a:solidFill>
                <a:effectLst/>
                <a:uLnTx/>
                <a:uFillTx/>
                <a:latin typeface="Comic Sans MS" panose="030F0702030302020204" pitchFamily="66" charset="0"/>
                <a:ea typeface="+mn-ea"/>
                <a:cs typeface="+mn-cs"/>
              </a:rPr>
              <a:t>The Middle Passage: </a:t>
            </a:r>
            <a:r>
              <a:rPr kumimoji="0" lang="en-GB"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The name given to the journey from Africa to America for slaves.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altLang="en-US" sz="1050" b="1" i="0" u="sng" strike="noStrike" kern="1200" cap="none" spc="0" normalizeH="0" baseline="0" noProof="0" dirty="0">
                <a:ln>
                  <a:noFill/>
                </a:ln>
                <a:solidFill>
                  <a:prstClr val="black"/>
                </a:solidFill>
                <a:effectLst/>
                <a:uLnTx/>
                <a:uFillTx/>
                <a:latin typeface="Comic Sans MS" pitchFamily="66" charset="0"/>
                <a:ea typeface="+mn-ea"/>
                <a:cs typeface="+mn-cs"/>
              </a:rPr>
              <a:t>‘Loose Pack</a:t>
            </a:r>
            <a:r>
              <a:rPr kumimoji="0" lang="en-GB" altLang="en-US" sz="1050" b="1" i="0" u="none" strike="noStrike" kern="1200" cap="none" spc="0" normalizeH="0" baseline="0" noProof="0" dirty="0">
                <a:ln>
                  <a:noFill/>
                </a:ln>
                <a:solidFill>
                  <a:prstClr val="black"/>
                </a:solidFill>
                <a:effectLst/>
                <a:uLnTx/>
                <a:uFillTx/>
                <a:latin typeface="Comic Sans MS" pitchFamily="66" charset="0"/>
                <a:ea typeface="+mn-ea"/>
                <a:cs typeface="+mn-cs"/>
              </a:rPr>
              <a:t>’ : </a:t>
            </a:r>
            <a:r>
              <a:rPr kumimoji="0" lang="en-GB" altLang="en-US" sz="1050" b="0" i="0" u="none" strike="noStrike" kern="1200" cap="none" spc="0" normalizeH="0" baseline="0" noProof="0" dirty="0">
                <a:ln>
                  <a:noFill/>
                </a:ln>
                <a:solidFill>
                  <a:prstClr val="black"/>
                </a:solidFill>
                <a:effectLst/>
                <a:uLnTx/>
                <a:uFillTx/>
                <a:latin typeface="Comic Sans MS" pitchFamily="66" charset="0"/>
                <a:ea typeface="+mn-ea"/>
                <a:cs typeface="+mn-cs"/>
              </a:rPr>
              <a:t>The practice of chaining slaves on their backs.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50" b="1" i="0" u="sng" strike="noStrike" kern="1200" cap="none" spc="0" normalizeH="0" baseline="0" noProof="0" dirty="0">
                <a:ln>
                  <a:noFill/>
                </a:ln>
                <a:solidFill>
                  <a:prstClr val="black"/>
                </a:solidFill>
                <a:effectLst/>
                <a:uLnTx/>
                <a:uFillTx/>
                <a:latin typeface="Comic Sans MS" panose="030F0702030302020204" pitchFamily="66" charset="0"/>
                <a:ea typeface="+mn-ea"/>
                <a:cs typeface="+mn-cs"/>
              </a:rPr>
              <a:t>Plantation</a:t>
            </a:r>
            <a:r>
              <a:rPr kumimoji="0" lang="en-GB" sz="105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r>
              <a:rPr kumimoji="0" lang="en-GB"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A form which grew cotton, tobacco or coffee, using slave labour.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50" b="1" i="0" u="sng" strike="noStrike" kern="1200" cap="none" spc="0" normalizeH="0" baseline="0" noProof="0" dirty="0">
                <a:ln>
                  <a:noFill/>
                </a:ln>
                <a:solidFill>
                  <a:prstClr val="black"/>
                </a:solidFill>
                <a:effectLst/>
                <a:uLnTx/>
                <a:uFillTx/>
                <a:latin typeface="Comic Sans MS" panose="030F0702030302020204" pitchFamily="66" charset="0"/>
                <a:ea typeface="+mn-ea"/>
                <a:cs typeface="+mn-cs"/>
              </a:rPr>
              <a:t>Pro-Slavery: </a:t>
            </a:r>
            <a:r>
              <a:rPr kumimoji="0" lang="en-GB"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Adjective describing those people in society who felt slavery was good or natural.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50" b="1" i="0" u="sng" strike="noStrike" kern="1200" cap="none" spc="0" normalizeH="0" baseline="0" noProof="0" dirty="0">
                <a:ln>
                  <a:noFill/>
                </a:ln>
                <a:solidFill>
                  <a:prstClr val="black"/>
                </a:solidFill>
                <a:effectLst/>
                <a:uLnTx/>
                <a:uFillTx/>
                <a:latin typeface="Comic Sans MS" panose="030F0702030302020204" pitchFamily="66" charset="0"/>
                <a:ea typeface="+mn-ea"/>
                <a:cs typeface="+mn-cs"/>
              </a:rPr>
              <a:t>Abolitionism: </a:t>
            </a:r>
            <a:r>
              <a:rPr kumimoji="0" lang="en-GB" sz="105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The belief that slavery should be abolished (it should be banned). </a:t>
            </a:r>
          </a:p>
        </p:txBody>
      </p:sp>
      <p:sp>
        <p:nvSpPr>
          <p:cNvPr id="8" name="TextBox 7"/>
          <p:cNvSpPr txBox="1"/>
          <p:nvPr/>
        </p:nvSpPr>
        <p:spPr>
          <a:xfrm>
            <a:off x="397041" y="7699179"/>
            <a:ext cx="5847347" cy="369332"/>
          </a:xfrm>
          <a:prstGeom prst="rect">
            <a:avLst/>
          </a:prstGeom>
          <a:noFill/>
          <a:ln w="19050">
            <a:solidFill>
              <a:schemeClr val="tx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rPr>
              <a:t>Equipment Required: Pen</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Pencil and </a:t>
            </a:r>
            <a:r>
              <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rPr>
              <a:t>Ruler</a:t>
            </a:r>
            <a:endPar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Box 9"/>
          <p:cNvSpPr txBox="1"/>
          <p:nvPr/>
        </p:nvSpPr>
        <p:spPr>
          <a:xfrm>
            <a:off x="397041" y="8068511"/>
            <a:ext cx="5847347" cy="1477328"/>
          </a:xfrm>
          <a:prstGeom prst="rect">
            <a:avLst/>
          </a:prstGeom>
          <a:noFill/>
          <a:ln w="19050">
            <a:solidFill>
              <a:schemeClr val="tx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Useful Websites/sources of information: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BBC </a:t>
            </a:r>
            <a:r>
              <a:rPr kumimoji="0" lang="en-GB" sz="1800" b="0" i="0" u="none" strike="noStrike" kern="1200" cap="none" spc="0" normalizeH="0" baseline="0" noProof="0" dirty="0" err="1">
                <a:ln>
                  <a:noFill/>
                </a:ln>
                <a:solidFill>
                  <a:prstClr val="black"/>
                </a:solidFill>
                <a:effectLst/>
                <a:uLnTx/>
                <a:uFillTx/>
                <a:latin typeface="Calibri" panose="020F0502020204030204"/>
                <a:ea typeface="+mn-ea"/>
                <a:cs typeface="+mn-cs"/>
              </a:rPr>
              <a:t>Bitesize</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Key Stage 3 History.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www.schoolhistory.co.uk</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Spartacus-educational.com</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rPr>
              <a:t>www.historyonthenet.com</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69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TotalTime>
  <Words>2094</Words>
  <Application>Microsoft Office PowerPoint</Application>
  <PresentationFormat>A4 Paper (210x297 mm)</PresentationFormat>
  <Paragraphs>341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Comic Sans MS</vt:lpstr>
      <vt:lpstr>Wingdings</vt:lpstr>
      <vt:lpstr>Office Theme</vt:lpstr>
      <vt:lpstr>2019 Assessment Week Week commencing 8th April 2019. </vt:lpstr>
      <vt:lpstr>2019 Assessment Week Week commencing 8th April 2019. </vt:lpstr>
      <vt:lpstr>2019 Assessment Week Week commencing 8th April 2019. </vt:lpstr>
      <vt:lpstr>2019 Assessment Week Week commencing 8th April 2019. </vt:lpstr>
      <vt:lpstr>2019 Assessment Week  commencing 8th April 2019. </vt:lpstr>
      <vt:lpstr>PowerPoint Presentation</vt:lpstr>
      <vt:lpstr>PowerPoint Presentation</vt:lpstr>
      <vt:lpstr>2019 Assessment Week  commencing 8th April 2019. </vt:lpstr>
      <vt:lpstr>2019 Assessment Week  commencing 8th April 2019. </vt:lpstr>
      <vt:lpstr>2019 Assessment Week  commencing 8th April 2019. </vt:lpstr>
      <vt:lpstr>2019 Assessment Week  commencing 8th April 2019. </vt:lpstr>
      <vt:lpstr>2019 Assessment Week  commencing 8th April 2019. </vt:lpstr>
      <vt:lpstr>2019 Assessment Week  commencing 8th April 2019.  </vt:lpstr>
    </vt:vector>
  </TitlesOfParts>
  <Company>Park Hall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Assessment Week Week commencing 8th April 2019.</dc:title>
  <dc:creator>Joe Roper</dc:creator>
  <cp:lastModifiedBy>Joe Roper</cp:lastModifiedBy>
  <cp:revision>2</cp:revision>
  <dcterms:created xsi:type="dcterms:W3CDTF">2019-04-02T16:23:12Z</dcterms:created>
  <dcterms:modified xsi:type="dcterms:W3CDTF">2019-04-02T16:36:15Z</dcterms:modified>
</cp:coreProperties>
</file>