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C4E13-CBB8-4B73-9335-8ECD7CC4088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DA3D4B-B6D3-4710-B016-F26A9B199C6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49B83-BBAF-4E36-B000-ED186242F81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5B2453-444B-4306-AA5E-D4529D3E8320}" type="datetime1">
              <a:rPr lang="en-GB"/>
              <a:pPr lvl="0"/>
              <a:t>02/07/2020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6537E-9D9C-4D9D-80F9-8F0F9275519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11B8D-9C6A-40EB-9599-7F08622AE0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958A90-03E5-4364-8782-02ACAF704C2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77256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E7784-72D6-457C-A96B-874210594DB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B7A95E-2F66-4C24-B008-22628491D62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DFB1C-88AB-423A-9A38-B61E3C04FB0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73D029-B5E5-4718-B26D-1605F83D5F6A}" type="datetime1">
              <a:rPr lang="en-GB"/>
              <a:pPr lvl="0"/>
              <a:t>02/07/2020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05C56-A1F1-422D-8F02-8B6BF464CBD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AA01E-F6E2-4825-BDC7-DA0A4DE47C1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BEC110-EE16-461C-8B55-0F8C54DBF69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32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849FB6-654A-45D0-9ED5-9E34827EE2B3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C01D3-D766-4C1B-96B3-A8135FDE6FC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8EBDC-6B02-41B7-8F99-73F6A602F9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8336D2-8B5E-4E3B-A214-6C701DD657E0}" type="datetime1">
              <a:rPr lang="en-GB"/>
              <a:pPr lvl="0"/>
              <a:t>02/07/2020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2AC83-6F93-42A4-A1AF-C0DE6A5B230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E48B3-BA68-4B13-BFFD-1E5A31B58D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A4B563-1B3C-4F21-A8A2-F97F98C8D5E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88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C639F-3D3D-42F4-BD67-9C46F03219F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8EB92-FB29-4CB5-9FC3-4E78376C4C1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0A144-460C-49EC-A865-DEF0FFFB5C4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7317B3-8899-4ECD-A21F-066A85A04454}" type="datetime1">
              <a:rPr lang="en-GB"/>
              <a:pPr lvl="0"/>
              <a:t>02/07/2020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609EB-5B83-45FE-ADDD-8C0429F152A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99EB7-A878-41DC-BB8C-A4A564F669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C3B71C-FB46-4035-BAB8-0A66FA07EC4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2868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E401E-C19E-4075-B64D-588549698B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78BDE-4BEC-486A-ADDE-6CCA43DAE0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4B016-B91C-4659-B4F1-82B66B190FB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56DCD0-96A5-4095-B181-1155DDB4909F}" type="datetime1">
              <a:rPr lang="en-GB"/>
              <a:pPr lvl="0"/>
              <a:t>02/07/2020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980A6-93B8-4390-AF20-369C012D2BD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E40DB-750E-4704-9DE5-96CCE047E5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158B16-54FF-4E5E-909F-8DEB6EF00BC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56ECA-A739-43E7-B178-9E1B08057EE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0E7C1-73FE-48B3-9E05-871561BEE73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EC6720-FF8C-4B0C-84B6-AE30EB6F1AF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653FA-7F36-4430-A655-39960925E38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72FDDC-46B8-47AB-845E-8C5FFA0AE9BC}" type="datetime1">
              <a:rPr lang="en-GB"/>
              <a:pPr lvl="0"/>
              <a:t>02/07/2020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05D25-9858-4BF9-8F75-958C06E4A20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369C24-9B96-4D4E-8218-A8965FEF54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915D4F-408C-4604-A61A-AE365A92BA2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985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7D533-A83F-4805-B893-C07A6C9868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17C48-2742-48C7-8123-545564C246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04293E-EDCA-49DF-9D25-FC0BC16F204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5F78E5-270D-4D28-8D2B-3306B98A08E5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7D76C8-5F8A-4B9D-9BB3-EAE1068770BD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3D1FA1-4E96-4F46-9F6D-86BCE57B437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EE7280-F425-4636-A4CC-7BF2BE8901EC}" type="datetime1">
              <a:rPr lang="en-GB"/>
              <a:pPr lvl="0"/>
              <a:t>02/07/2020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B8E268-C47B-443E-912F-351A0FF6BED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F2F505-C286-43A0-A445-05117D0D36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1D5F16-350D-4D81-A25F-8C3D8BF74EE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03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84147-C3EA-42D2-9E35-7EEEA67DBA4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44C47D-77B8-4C0C-9EDE-5A08433500D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7D18A4-02D8-4950-81C8-FF4599B5DC4B}" type="datetime1">
              <a:rPr lang="en-GB"/>
              <a:pPr lvl="0"/>
              <a:t>02/07/2020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0FEC08-8FF6-464C-BB91-D837D49990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2B7A14-237A-46D5-BF0F-03044A11D0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0505E6-A42E-4A03-B9E0-1C1877DA795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27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6BC2AC-DF2E-40EE-8A07-908B31971C6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95DA2B-2187-40B6-83C1-40D9DA53AD22}" type="datetime1">
              <a:rPr lang="en-GB"/>
              <a:pPr lvl="0"/>
              <a:t>02/07/2020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43A01E-368E-4509-8EE6-3D8DD0936CE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9B9C4-7C01-4D2F-BCD6-29C189A086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670257-EA91-41DC-BA30-6115065C5F7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764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EC771-25F6-4087-8F6B-37BC8ED1F7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44988-1D0A-4424-870B-AD1A3280D58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C6470-29A9-4F66-9742-2DF9A170C58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1B9EB-0915-4812-B549-E3815E3A368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856A89-E07A-4732-A991-B4C8D35DC51B}" type="datetime1">
              <a:rPr lang="en-GB"/>
              <a:pPr lvl="0"/>
              <a:t>02/07/2020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DCBCDE-BB09-44A2-AA5F-2E10539C59B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71F2C-8D31-46E1-8FB5-06BFB1B4E4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3F3249-4F8C-4CBF-AD73-EC19E5B3785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38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7153A-1EC7-4F03-8F2C-70001BE606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48456-0835-41F5-AE84-2771ECE8A028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E6165-D644-45AA-A501-2207ADF9312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94B74-5329-4FFC-ACD0-21B36D4F6DF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C76FDC-B9B7-4827-9B05-4E5036D1F930}" type="datetime1">
              <a:rPr lang="en-GB"/>
              <a:pPr lvl="0"/>
              <a:t>02/07/2020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F7AF5D-5347-4AB3-89CB-7B3321D52A3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04A7B-A4B5-4A86-B6B5-B6346EC2B18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96330D-4DCF-409C-A154-D268807ACE4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16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05177F-C534-4E71-B65D-A6FBBCE428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BCA09-7B04-4A42-92B4-2F9EA91215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E3700-36D9-441B-AF39-F21D5C7CBAB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849072B9-23EC-4DDB-8323-AD872B9924AD}" type="datetime1">
              <a:rPr lang="en-GB"/>
              <a:pPr lvl="0"/>
              <a:t>02/07/2020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8FCBE-96B4-4324-8BE3-43E4616E6EF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782C5-4533-4A95-9B14-01BE8E4E5BC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91B40BF-F7A7-4F3A-AF16-49EA27F07BEF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ource image">
            <a:extLst>
              <a:ext uri="{FF2B5EF4-FFF2-40B4-BE49-F238E27FC236}">
                <a16:creationId xmlns:a16="http://schemas.microsoft.com/office/drawing/2014/main" id="{DDEC6B93-21A2-4B10-8780-A051454DD9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858" r="9091" b="34619"/>
          <a:stretch>
            <a:fillRect/>
          </a:stretch>
        </p:blipFill>
        <p:spPr>
          <a:xfrm>
            <a:off x="18" y="9"/>
            <a:ext cx="12191978" cy="68579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52C4708-9173-41F7-9863-E964D4B4062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-356908" y="936830"/>
            <a:ext cx="4023360" cy="2802215"/>
          </a:xfrm>
        </p:spPr>
        <p:txBody>
          <a:bodyPr/>
          <a:lstStyle/>
          <a:p>
            <a:pPr lvl="0"/>
            <a:r>
              <a:rPr lang="en-GB" sz="540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</a:rPr>
              <a:t>The Magic Tree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32C0C6F-31C8-4250-98CC-A28F27A880F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3959132"/>
            <a:ext cx="4023360" cy="1208141"/>
          </a:xfrm>
        </p:spPr>
        <p:txBody>
          <a:bodyPr/>
          <a:lstStyle/>
          <a:p>
            <a:pPr lvl="0"/>
            <a:r>
              <a:rPr lang="en-GB" sz="3200"/>
              <a:t>Writing to Describe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7517B-9186-431B-8C83-A904777C9D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05268" y="0"/>
            <a:ext cx="4414851" cy="1716255"/>
          </a:xfrm>
        </p:spPr>
        <p:txBody>
          <a:bodyPr anchor="b"/>
          <a:lstStyle/>
          <a:p>
            <a:pPr lvl="0"/>
            <a:r>
              <a:rPr lang="en-GB" sz="4600" b="1" u="sng">
                <a:solidFill>
                  <a:srgbClr val="FF0000"/>
                </a:solidFill>
              </a:rPr>
              <a:t>Question Time!</a:t>
            </a:r>
            <a:br>
              <a:rPr lang="en-GB" sz="4600" b="1"/>
            </a:br>
            <a:endParaRPr lang="en-GB" sz="4600"/>
          </a:p>
        </p:txBody>
      </p:sp>
      <p:pic>
        <p:nvPicPr>
          <p:cNvPr id="3" name="Picture 2" descr="resource image">
            <a:extLst>
              <a:ext uri="{FF2B5EF4-FFF2-40B4-BE49-F238E27FC236}">
                <a16:creationId xmlns:a16="http://schemas.microsoft.com/office/drawing/2014/main" id="{994B68C0-204A-4FCD-8D3D-3A6107D531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30" r="14872" b="2"/>
          <a:stretch>
            <a:fillRect/>
          </a:stretch>
        </p:blipFill>
        <p:spPr>
          <a:xfrm>
            <a:off x="0" y="0"/>
            <a:ext cx="522162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B32AE8-ECCD-4F59-95B8-AD452B26BDA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3" y="1429161"/>
            <a:ext cx="5433392" cy="4574066"/>
          </a:xfrm>
        </p:spPr>
        <p:txBody>
          <a:bodyPr/>
          <a:lstStyle/>
          <a:p>
            <a:pPr marL="457200" lvl="0" indent="-457200">
              <a:buFont typeface="Calibri Light"/>
              <a:buAutoNum type="arabicPeriod"/>
            </a:pPr>
            <a:r>
              <a:rPr lang="en-GB" sz="2400"/>
              <a:t>What do you think has caused the destruction around the tree?</a:t>
            </a:r>
          </a:p>
          <a:p>
            <a:pPr marL="457200" lvl="0" indent="-457200">
              <a:buFont typeface="Calibri Light"/>
              <a:buAutoNum type="arabicPeriod"/>
            </a:pPr>
            <a:r>
              <a:rPr lang="en-GB" sz="2400"/>
              <a:t>Why has this tree survived?</a:t>
            </a:r>
          </a:p>
          <a:p>
            <a:pPr marL="457200" lvl="0" indent="-457200">
              <a:buFont typeface="Calibri Light"/>
              <a:buAutoNum type="arabicPeriod"/>
            </a:pPr>
            <a:r>
              <a:rPr lang="en-GB" sz="2400"/>
              <a:t>If you walked through the </a:t>
            </a:r>
            <a:r>
              <a:rPr lang="en-GB" sz="2400" b="1" u="sng"/>
              <a:t>portal</a:t>
            </a:r>
            <a:r>
              <a:rPr lang="en-GB" sz="2400"/>
              <a:t>, what would happen to you? What would you see?</a:t>
            </a:r>
          </a:p>
          <a:p>
            <a:pPr marL="457200" lvl="0" indent="-457200">
              <a:buFont typeface="Calibri Light"/>
              <a:buAutoNum type="arabicPeriod"/>
            </a:pPr>
            <a:r>
              <a:rPr lang="en-GB" sz="2400"/>
              <a:t>If this was a </a:t>
            </a:r>
            <a:r>
              <a:rPr lang="en-GB" sz="2400" b="1" u="sng"/>
              <a:t>portal </a:t>
            </a:r>
            <a:r>
              <a:rPr lang="en-GB" sz="2400"/>
              <a:t>to another world, would you go through it or stay on earth, even if you had no idea what could happen?</a:t>
            </a:r>
          </a:p>
          <a:p>
            <a:pPr marL="457200" lvl="0" indent="-457200">
              <a:buFont typeface="Calibri Light"/>
              <a:buAutoNum type="arabicPeriod"/>
            </a:pPr>
            <a:r>
              <a:rPr lang="en-GB" sz="2400"/>
              <a:t>Is it good to take risks? Are some risks riskier than others?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D3431D-38C5-4ADB-A170-97CE25F9328B}"/>
              </a:ext>
            </a:extLst>
          </p:cNvPr>
          <p:cNvSpPr txBox="1"/>
          <p:nvPr/>
        </p:nvSpPr>
        <p:spPr>
          <a:xfrm>
            <a:off x="6003237" y="6321283"/>
            <a:ext cx="6188768" cy="369335"/>
          </a:xfrm>
          <a:prstGeom prst="rect">
            <a:avLst/>
          </a:prstGeom>
          <a:solidFill>
            <a:srgbClr val="FFFF0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sng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Portal</a:t>
            </a: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– a doorway or other entrance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D1791-32A2-4B24-A04A-780A94E855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01191" y="-314608"/>
            <a:ext cx="5454770" cy="2052526"/>
          </a:xfrm>
        </p:spPr>
        <p:txBody>
          <a:bodyPr anchor="b" anchorCtr="1"/>
          <a:lstStyle/>
          <a:p>
            <a:pPr lvl="0" algn="ctr"/>
            <a:r>
              <a:rPr lang="en-GB" b="1" u="sng">
                <a:solidFill>
                  <a:srgbClr val="FF0000"/>
                </a:solidFill>
              </a:rPr>
              <a:t>Sentence Challenge!</a:t>
            </a:r>
            <a:br>
              <a:rPr lang="en-GB" b="1"/>
            </a:br>
            <a:endParaRPr lang="en-GB"/>
          </a:p>
        </p:txBody>
      </p:sp>
      <p:pic>
        <p:nvPicPr>
          <p:cNvPr id="3" name="Picture 4" descr="Prepositions explained for primary-school parents | Prepositions ...">
            <a:extLst>
              <a:ext uri="{FF2B5EF4-FFF2-40B4-BE49-F238E27FC236}">
                <a16:creationId xmlns:a16="http://schemas.microsoft.com/office/drawing/2014/main" id="{C9C7BDFF-476F-4024-83A2-65F024201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65" y="467267"/>
            <a:ext cx="2626193" cy="18514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A8CA922-4372-495D-9AF3-C97ABABA250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93702" y="1457736"/>
            <a:ext cx="7343610" cy="4880161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en-GB" sz="2400"/>
              <a:t>A preposition is a word that shows the relationship between one thing and another.</a:t>
            </a:r>
          </a:p>
          <a:p>
            <a:pPr lvl="0">
              <a:lnSpc>
                <a:spcPct val="80000"/>
              </a:lnSpc>
            </a:pPr>
            <a:endParaRPr lang="en-GB" sz="2400"/>
          </a:p>
          <a:p>
            <a:pPr lvl="0">
              <a:lnSpc>
                <a:spcPct val="80000"/>
              </a:lnSpc>
            </a:pPr>
            <a:r>
              <a:rPr lang="en-GB" sz="2400"/>
              <a:t>It may tell you where a thing is in relation to something else. E.g. The green, shining door appeared </a:t>
            </a:r>
            <a:r>
              <a:rPr lang="en-GB" sz="2400" b="1" u="sng"/>
              <a:t>inside</a:t>
            </a:r>
            <a:r>
              <a:rPr lang="en-GB" sz="2400"/>
              <a:t> the tree.</a:t>
            </a:r>
          </a:p>
          <a:p>
            <a:pPr lvl="0">
              <a:lnSpc>
                <a:spcPct val="80000"/>
              </a:lnSpc>
            </a:pPr>
            <a:endParaRPr lang="en-GB" sz="2400"/>
          </a:p>
          <a:p>
            <a:pPr lvl="0">
              <a:lnSpc>
                <a:spcPct val="80000"/>
              </a:lnSpc>
            </a:pPr>
            <a:r>
              <a:rPr lang="en-GB" sz="2400"/>
              <a:t>It may tell you when something is in relation to another event. E.g. The portal would not close </a:t>
            </a:r>
            <a:r>
              <a:rPr lang="en-GB" sz="2400" b="1" u="sng"/>
              <a:t>until</a:t>
            </a:r>
            <a:r>
              <a:rPr lang="en-GB" sz="2400"/>
              <a:t> the electrical storm had ended.</a:t>
            </a:r>
          </a:p>
          <a:p>
            <a:pPr lvl="0">
              <a:lnSpc>
                <a:spcPct val="80000"/>
              </a:lnSpc>
            </a:pPr>
            <a:endParaRPr lang="en-GB" sz="2400"/>
          </a:p>
          <a:p>
            <a:pPr lvl="0">
              <a:lnSpc>
                <a:spcPct val="80000"/>
              </a:lnSpc>
            </a:pPr>
            <a:r>
              <a:rPr lang="en-GB" sz="2400"/>
              <a:t>Can you write 3 sentences, connected to this image, that contain prepositions?</a:t>
            </a:r>
          </a:p>
          <a:p>
            <a:pPr lvl="0">
              <a:lnSpc>
                <a:spcPct val="80000"/>
              </a:lnSpc>
            </a:pPr>
            <a:endParaRPr lang="en-GB" sz="1400"/>
          </a:p>
        </p:txBody>
      </p:sp>
      <p:pic>
        <p:nvPicPr>
          <p:cNvPr id="5" name="Picture 2" descr="resource image">
            <a:extLst>
              <a:ext uri="{FF2B5EF4-FFF2-40B4-BE49-F238E27FC236}">
                <a16:creationId xmlns:a16="http://schemas.microsoft.com/office/drawing/2014/main" id="{26CC02C1-89C7-4278-AD02-13CB7893A9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30" r="14872" b="2"/>
          <a:stretch>
            <a:fillRect/>
          </a:stretch>
        </p:blipFill>
        <p:spPr>
          <a:xfrm>
            <a:off x="292379" y="2445416"/>
            <a:ext cx="3365220" cy="403381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81633-216A-42AB-8A4A-A447B572AD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0439" y="255620"/>
            <a:ext cx="6190414" cy="1182922"/>
          </a:xfrm>
        </p:spPr>
        <p:txBody>
          <a:bodyPr anchor="b" anchorCtr="1"/>
          <a:lstStyle/>
          <a:p>
            <a:pPr lvl="0" algn="ctr"/>
            <a:r>
              <a:rPr lang="en-GB" sz="4000" b="1" u="sng">
                <a:solidFill>
                  <a:srgbClr val="FF0000"/>
                </a:solidFill>
              </a:rPr>
              <a:t>Sick Sentences!</a:t>
            </a:r>
            <a:br>
              <a:rPr lang="en-GB" sz="3400" b="1"/>
            </a:br>
            <a:endParaRPr lang="en-GB" sz="3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42546-434F-402D-B34C-2951B350639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60439" y="1646038"/>
            <a:ext cx="6190414" cy="3344454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en-GB" sz="3200"/>
              <a:t>These sentences are ‘sick’ and need help to get better. Can you help?</a:t>
            </a:r>
          </a:p>
          <a:p>
            <a:pPr lvl="0">
              <a:lnSpc>
                <a:spcPct val="80000"/>
              </a:lnSpc>
            </a:pPr>
            <a:endParaRPr lang="en-GB" sz="3200"/>
          </a:p>
          <a:p>
            <a:pPr lvl="0">
              <a:lnSpc>
                <a:spcPct val="80000"/>
              </a:lnSpc>
            </a:pPr>
            <a:r>
              <a:rPr lang="en-GB" sz="3200"/>
              <a:t>The big tree had bark and leaves. Inside the tree were stars and the moon.</a:t>
            </a:r>
          </a:p>
          <a:p>
            <a:pPr lvl="0">
              <a:lnSpc>
                <a:spcPct val="80000"/>
              </a:lnSpc>
            </a:pPr>
            <a:endParaRPr lang="en-GB" sz="1800"/>
          </a:p>
        </p:txBody>
      </p:sp>
      <p:pic>
        <p:nvPicPr>
          <p:cNvPr id="4" name="Picture 2" descr="resource image">
            <a:extLst>
              <a:ext uri="{FF2B5EF4-FFF2-40B4-BE49-F238E27FC236}">
                <a16:creationId xmlns:a16="http://schemas.microsoft.com/office/drawing/2014/main" id="{B4275C44-6A1A-4059-AB51-ED1E10D7FA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52" b="2"/>
          <a:stretch>
            <a:fillRect/>
          </a:stretch>
        </p:blipFill>
        <p:spPr>
          <a:xfrm>
            <a:off x="6658240" y="892061"/>
            <a:ext cx="5156886" cy="515688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01C62-C289-4D15-B944-F0BF9521FC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8556" y="0"/>
            <a:ext cx="4195669" cy="2052526"/>
          </a:xfrm>
        </p:spPr>
        <p:txBody>
          <a:bodyPr anchor="b"/>
          <a:lstStyle/>
          <a:p>
            <a:pPr lvl="0"/>
            <a:r>
              <a:rPr lang="en-GB" b="1">
                <a:solidFill>
                  <a:srgbClr val="FF0000"/>
                </a:solidFill>
              </a:rPr>
              <a:t>Perfect Picture!</a:t>
            </a:r>
            <a:br>
              <a:rPr lang="en-GB" b="1"/>
            </a:br>
            <a:endParaRPr lang="en-GB"/>
          </a:p>
        </p:txBody>
      </p:sp>
      <p:pic>
        <p:nvPicPr>
          <p:cNvPr id="3" name="Picture 2" descr="resource image">
            <a:extLst>
              <a:ext uri="{FF2B5EF4-FFF2-40B4-BE49-F238E27FC236}">
                <a16:creationId xmlns:a16="http://schemas.microsoft.com/office/drawing/2014/main" id="{9FE14F4F-852B-4729-86B4-0F4A062B8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770" y="1463780"/>
            <a:ext cx="3952576" cy="392293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800BF19-AE01-49FC-B505-14342E2CDFC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695355" y="2257425"/>
            <a:ext cx="4158032" cy="3647267"/>
          </a:xfrm>
        </p:spPr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r>
              <a:rPr lang="en-GB" sz="2600"/>
              <a:t>Imagine you have just walked through the open portal and into the world inside the tree.</a:t>
            </a:r>
          </a:p>
          <a:p>
            <a:pPr marL="0" lvl="0" indent="0">
              <a:lnSpc>
                <a:spcPct val="80000"/>
              </a:lnSpc>
              <a:buNone/>
            </a:pPr>
            <a:endParaRPr lang="en-GB" sz="2600"/>
          </a:p>
          <a:p>
            <a:pPr marL="0" lvl="0" indent="0">
              <a:lnSpc>
                <a:spcPct val="80000"/>
              </a:lnSpc>
              <a:buNone/>
            </a:pPr>
            <a:r>
              <a:rPr lang="en-GB" sz="2600"/>
              <a:t>1. Draw what you can see</a:t>
            </a:r>
          </a:p>
          <a:p>
            <a:pPr marL="0" lvl="0" indent="0">
              <a:lnSpc>
                <a:spcPct val="80000"/>
              </a:lnSpc>
              <a:buNone/>
            </a:pPr>
            <a:endParaRPr lang="en-GB" sz="2600"/>
          </a:p>
          <a:p>
            <a:pPr marL="0" lvl="0" indent="0">
              <a:lnSpc>
                <a:spcPct val="80000"/>
              </a:lnSpc>
              <a:buNone/>
            </a:pPr>
            <a:r>
              <a:rPr lang="en-GB" sz="2600"/>
              <a:t>2. Now describe what you 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GB" sz="2600"/>
              <a:t>    can see in 100 words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DAF98-C796-40F7-AD80-6395BF3CA5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12092" y="867235"/>
            <a:ext cx="4414851" cy="666753"/>
          </a:xfrm>
        </p:spPr>
        <p:txBody>
          <a:bodyPr anchor="b" anchorCtr="1"/>
          <a:lstStyle/>
          <a:p>
            <a:pPr lvl="0" algn="ctr"/>
            <a:r>
              <a:rPr lang="en-GB" sz="4500" b="1">
                <a:solidFill>
                  <a:srgbClr val="FF0000"/>
                </a:solidFill>
              </a:rPr>
              <a:t>Story Starter!</a:t>
            </a:r>
            <a:br>
              <a:rPr lang="en-GB" sz="4500" b="1"/>
            </a:br>
            <a:endParaRPr lang="en-GB" sz="4500"/>
          </a:p>
        </p:txBody>
      </p:sp>
      <p:pic>
        <p:nvPicPr>
          <p:cNvPr id="3" name="Picture 2" descr="resource image">
            <a:extLst>
              <a:ext uri="{FF2B5EF4-FFF2-40B4-BE49-F238E27FC236}">
                <a16:creationId xmlns:a16="http://schemas.microsoft.com/office/drawing/2014/main" id="{93633419-CF3A-470F-931E-6E8217EBAF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30" r="14872" b="2"/>
          <a:stretch>
            <a:fillRect/>
          </a:stretch>
        </p:blipFill>
        <p:spPr>
          <a:xfrm>
            <a:off x="279138" y="299511"/>
            <a:ext cx="5221626" cy="62589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8A3D682-A5E2-47ED-85CA-6A24CF2070B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474866" y="955557"/>
            <a:ext cx="4332564" cy="5489572"/>
          </a:xfrm>
        </p:spPr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r>
              <a:rPr lang="en-GB" sz="2200"/>
              <a:t>The tree was all that remained. A solitary figure, it stood there in defiance of the destruction surrounding it. The bark had begun to peel away, one piece at a time, joining the wreckage of other trees that lay scattered across the scorched earth.</a:t>
            </a:r>
          </a:p>
          <a:p>
            <a:pPr marL="0" lvl="0" indent="0">
              <a:lnSpc>
                <a:spcPct val="80000"/>
              </a:lnSpc>
              <a:buNone/>
            </a:pPr>
            <a:endParaRPr lang="en-GB" sz="2200"/>
          </a:p>
          <a:p>
            <a:pPr marL="0" lvl="0" indent="0">
              <a:lnSpc>
                <a:spcPct val="80000"/>
              </a:lnSpc>
              <a:buNone/>
            </a:pPr>
            <a:r>
              <a:rPr lang="en-GB" sz="2200"/>
              <a:t>This tree was different to the other trees. It contained magic. It contained hope…</a:t>
            </a:r>
          </a:p>
          <a:p>
            <a:pPr marL="0" lvl="0" indent="0">
              <a:lnSpc>
                <a:spcPct val="80000"/>
              </a:lnSpc>
              <a:buNone/>
            </a:pPr>
            <a:endParaRPr lang="en-GB" sz="2200"/>
          </a:p>
          <a:p>
            <a:pPr marL="0" lvl="0" indent="0">
              <a:lnSpc>
                <a:spcPct val="80000"/>
              </a:lnSpc>
              <a:buNone/>
            </a:pPr>
            <a:r>
              <a:rPr lang="en-GB" sz="2200" b="1" i="1">
                <a:solidFill>
                  <a:srgbClr val="FF0000"/>
                </a:solidFill>
              </a:rPr>
              <a:t>Can you continue the story? What is so different about this tree? What has happened to the other trees around it?</a:t>
            </a:r>
          </a:p>
          <a:p>
            <a:pPr lvl="0">
              <a:lnSpc>
                <a:spcPct val="80000"/>
              </a:lnSpc>
            </a:pPr>
            <a:endParaRPr lang="en-GB"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1408C-78FB-4F90-958D-606F6993263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n-GB" u="sng">
                <a:solidFill>
                  <a:srgbClr val="FF0000"/>
                </a:solidFill>
              </a:rPr>
              <a:t>TASK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B4D3D6C7-8740-4B50-9E74-6C57AA410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5033" t="26906" r="26194" b="10697"/>
          <a:stretch>
            <a:fillRect/>
          </a:stretch>
        </p:blipFill>
        <p:spPr>
          <a:xfrm>
            <a:off x="2686114" y="1615452"/>
            <a:ext cx="7076047" cy="487741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356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The Magic Tree</vt:lpstr>
      <vt:lpstr>Question Time! </vt:lpstr>
      <vt:lpstr>Sentence Challenge! </vt:lpstr>
      <vt:lpstr>Sick Sentences! </vt:lpstr>
      <vt:lpstr>Perfect Picture! </vt:lpstr>
      <vt:lpstr>Story Starter! </vt:lpstr>
      <vt:lpstr>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Chorley</dc:creator>
  <cp:lastModifiedBy>Carl Allen</cp:lastModifiedBy>
  <cp:revision>1</cp:revision>
  <dcterms:created xsi:type="dcterms:W3CDTF">2020-06-23T10:54:48Z</dcterms:created>
  <dcterms:modified xsi:type="dcterms:W3CDTF">2020-07-02T14:51:29Z</dcterms:modified>
</cp:coreProperties>
</file>