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66" r:id="rId2"/>
    <p:sldId id="265" r:id="rId3"/>
    <p:sldId id="262" r:id="rId4"/>
    <p:sldId id="264" r:id="rId5"/>
    <p:sldId id="263" r:id="rId6"/>
    <p:sldId id="261" r:id="rId7"/>
    <p:sldId id="259" r:id="rId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80" autoAdjust="0"/>
  </p:normalViewPr>
  <p:slideViewPr>
    <p:cSldViewPr>
      <p:cViewPr>
        <p:scale>
          <a:sx n="60" d="100"/>
          <a:sy n="60" d="100"/>
        </p:scale>
        <p:origin x="-165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18FCB867-6F92-4821-8AE4-3A9D37FF1392}" type="datetimeFigureOut">
              <a:rPr lang="en-US" smtClean="0"/>
              <a:pPr/>
              <a:t>6/22/2016</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89536255-B8B9-4248-A436-F8DEE5BBF312}" type="slidenum">
              <a:rPr lang="en-US" smtClean="0"/>
              <a:pPr/>
              <a:t>‹#›</a:t>
            </a:fld>
            <a:endParaRPr lang="en-US"/>
          </a:p>
        </p:txBody>
      </p:sp>
    </p:spTree>
    <p:extLst>
      <p:ext uri="{BB962C8B-B14F-4D97-AF65-F5344CB8AC3E}">
        <p14:creationId xmlns:p14="http://schemas.microsoft.com/office/powerpoint/2010/main" val="7018411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59800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1825605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175470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349498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196506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25233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369154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215381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26398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329726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C65F5-0368-47F6-A676-CDCD08F1E8FA}" type="datetimeFigureOut">
              <a:rPr lang="en-GB" smtClean="0"/>
              <a:pPr/>
              <a:t>22/06/2016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36BE9-11B3-497C-8A89-300458425721}" type="slidenum">
              <a:rPr lang="en-GB" smtClean="0"/>
              <a:pPr/>
              <a:t>‹#›</a:t>
            </a:fld>
            <a:endParaRPr lang="en-GB"/>
          </a:p>
        </p:txBody>
      </p:sp>
    </p:spTree>
    <p:extLst>
      <p:ext uri="{BB962C8B-B14F-4D97-AF65-F5344CB8AC3E}">
        <p14:creationId xmlns:p14="http://schemas.microsoft.com/office/powerpoint/2010/main" val="365641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C65F5-0368-47F6-A676-CDCD08F1E8FA}" type="datetimeFigureOut">
              <a:rPr lang="en-GB" smtClean="0"/>
              <a:pPr/>
              <a:t>22/06/2016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36BE9-11B3-497C-8A89-300458425721}" type="slidenum">
              <a:rPr lang="en-GB" smtClean="0"/>
              <a:pPr/>
              <a:t>‹#›</a:t>
            </a:fld>
            <a:endParaRPr lang="en-GB"/>
          </a:p>
        </p:txBody>
      </p:sp>
    </p:spTree>
    <p:extLst>
      <p:ext uri="{BB962C8B-B14F-4D97-AF65-F5344CB8AC3E}">
        <p14:creationId xmlns:p14="http://schemas.microsoft.com/office/powerpoint/2010/main" val="1944198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es.com/teaching-resource/harry-potter-s-potions-a-ratio-lesson-powerpoint-601286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3.jpeg"/><Relationship Id="rId4" Type="http://schemas.openxmlformats.org/officeDocument/2006/relationships/hyperlink" Target="http://harrypotter.wikia.com/wiki/File:SilverCauldron.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4" name="Text Box 2"/>
          <p:cNvSpPr txBox="1">
            <a:spLocks noChangeArrowheads="1"/>
          </p:cNvSpPr>
          <p:nvPr/>
        </p:nvSpPr>
        <p:spPr bwMode="auto">
          <a:xfrm>
            <a:off x="755576" y="1124744"/>
            <a:ext cx="7344816" cy="4248472"/>
          </a:xfrm>
          <a:prstGeom prst="rect">
            <a:avLst/>
          </a:prstGeom>
          <a:solidFill>
            <a:srgbClr val="FFFFFF"/>
          </a:solidFill>
          <a:ln w="73025">
            <a:solidFill>
              <a:srgbClr val="FF0000"/>
            </a:solidFill>
            <a:prstDash val="sysDot"/>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400" i="1" dirty="0">
                <a:effectLst/>
                <a:latin typeface="Calibri"/>
                <a:ea typeface="Calibri"/>
                <a:cs typeface="Times New Roman"/>
              </a:rPr>
              <a:t>Original Idea for this potions lesson</a:t>
            </a:r>
            <a:r>
              <a:rPr lang="en-GB" sz="2400" i="1" dirty="0" smtClean="0">
                <a:effectLst/>
                <a:latin typeface="Calibri"/>
                <a:ea typeface="Calibri"/>
                <a:cs typeface="Times New Roman"/>
              </a:rPr>
              <a:t>, (which actually inspired the whole ‘Harry Potter in Transition’ project) </a:t>
            </a:r>
            <a:r>
              <a:rPr lang="en-GB" sz="2400" i="1" dirty="0">
                <a:effectLst/>
                <a:latin typeface="Calibri"/>
                <a:ea typeface="Calibri"/>
                <a:cs typeface="Times New Roman"/>
              </a:rPr>
              <a:t>along with the </a:t>
            </a:r>
            <a:r>
              <a:rPr lang="en-GB" sz="2400" i="1" dirty="0" err="1">
                <a:effectLst/>
                <a:latin typeface="Calibri"/>
                <a:ea typeface="Calibri"/>
                <a:cs typeface="Times New Roman"/>
              </a:rPr>
              <a:t>powerpoint</a:t>
            </a:r>
            <a:r>
              <a:rPr lang="en-GB" sz="2400" i="1" dirty="0">
                <a:effectLst/>
                <a:latin typeface="Calibri"/>
                <a:ea typeface="Calibri"/>
                <a:cs typeface="Times New Roman"/>
              </a:rPr>
              <a:t> that has been </a:t>
            </a:r>
            <a:r>
              <a:rPr lang="en-GB" sz="2400" i="1" dirty="0" smtClean="0">
                <a:effectLst/>
                <a:latin typeface="Calibri"/>
                <a:ea typeface="Calibri"/>
                <a:cs typeface="Times New Roman"/>
              </a:rPr>
              <a:t>tweaked/adapted </a:t>
            </a:r>
            <a:r>
              <a:rPr lang="en-GB" sz="2400" i="1" dirty="0" smtClean="0">
                <a:effectLst/>
                <a:latin typeface="Calibri"/>
                <a:ea typeface="Calibri"/>
                <a:cs typeface="Times New Roman"/>
              </a:rPr>
              <a:t>and </a:t>
            </a:r>
            <a:r>
              <a:rPr lang="en-GB" sz="2400" i="1" smtClean="0">
                <a:effectLst/>
                <a:latin typeface="Calibri"/>
                <a:ea typeface="Calibri"/>
                <a:cs typeface="Times New Roman"/>
              </a:rPr>
              <a:t>used </a:t>
            </a:r>
            <a:r>
              <a:rPr lang="en-GB" sz="2400" i="1" smtClean="0">
                <a:effectLst/>
                <a:latin typeface="Calibri"/>
                <a:ea typeface="Calibri"/>
                <a:cs typeface="Times New Roman"/>
              </a:rPr>
              <a:t>here, </a:t>
            </a:r>
            <a:r>
              <a:rPr lang="en-GB" sz="2400" i="1" dirty="0">
                <a:effectLst/>
                <a:latin typeface="Calibri"/>
                <a:ea typeface="Calibri"/>
                <a:cs typeface="Times New Roman"/>
              </a:rPr>
              <a:t>came from a TES resource </a:t>
            </a:r>
            <a:r>
              <a:rPr lang="en-GB" sz="2400" i="1" dirty="0" smtClean="0">
                <a:effectLst/>
                <a:latin typeface="Calibri"/>
                <a:ea typeface="Calibri"/>
                <a:cs typeface="Times New Roman"/>
              </a:rPr>
              <a:t>by Amanda </a:t>
            </a:r>
            <a:r>
              <a:rPr lang="en-GB" sz="2400" i="1" dirty="0">
                <a:effectLst/>
                <a:latin typeface="Calibri"/>
                <a:ea typeface="Calibri"/>
                <a:cs typeface="Times New Roman"/>
              </a:rPr>
              <a:t>Goddard. </a:t>
            </a:r>
            <a:endParaRPr lang="en-GB" sz="2400" i="1" dirty="0" smtClean="0">
              <a:effectLst/>
              <a:latin typeface="Calibri"/>
              <a:ea typeface="Calibri"/>
              <a:cs typeface="Times New Roman"/>
            </a:endParaRPr>
          </a:p>
          <a:p>
            <a:pPr algn="ctr">
              <a:lnSpc>
                <a:spcPct val="115000"/>
              </a:lnSpc>
              <a:spcAft>
                <a:spcPts val="1000"/>
              </a:spcAft>
            </a:pPr>
            <a:r>
              <a:rPr lang="en-GB" sz="2400" i="1" dirty="0" smtClean="0">
                <a:effectLst/>
                <a:latin typeface="Calibri"/>
                <a:ea typeface="Calibri"/>
                <a:cs typeface="Times New Roman"/>
                <a:hlinkClick r:id="rId2"/>
              </a:rPr>
              <a:t>https</a:t>
            </a:r>
            <a:r>
              <a:rPr lang="en-GB" sz="2400" i="1" dirty="0">
                <a:effectLst/>
                <a:latin typeface="Calibri"/>
                <a:ea typeface="Calibri"/>
                <a:cs typeface="Times New Roman"/>
                <a:hlinkClick r:id="rId2"/>
              </a:rPr>
              <a:t>://</a:t>
            </a:r>
            <a:r>
              <a:rPr lang="en-GB" sz="2400" i="1" dirty="0" smtClean="0">
                <a:effectLst/>
                <a:latin typeface="Calibri"/>
                <a:ea typeface="Calibri"/>
                <a:cs typeface="Times New Roman"/>
                <a:hlinkClick r:id="rId2"/>
              </a:rPr>
              <a:t>www.tes.com/teaching-resource/harry-potter-s-potions-a-ratio-lesson-powerpoint-6012867</a:t>
            </a:r>
            <a:endParaRPr lang="en-GB" sz="2400" i="1" dirty="0" smtClean="0">
              <a:effectLst/>
              <a:latin typeface="Calibri"/>
              <a:ea typeface="Calibri"/>
              <a:cs typeface="Times New Roman"/>
            </a:endParaRPr>
          </a:p>
          <a:p>
            <a:pPr algn="ctr">
              <a:lnSpc>
                <a:spcPct val="115000"/>
              </a:lnSpc>
              <a:spcAft>
                <a:spcPts val="1000"/>
              </a:spcAft>
            </a:pPr>
            <a:endParaRPr lang="en-GB" sz="2400" i="1" dirty="0">
              <a:latin typeface="Calibri"/>
              <a:ea typeface="Calibri"/>
              <a:cs typeface="Times New Roman"/>
            </a:endParaRPr>
          </a:p>
          <a:p>
            <a:pPr algn="ctr">
              <a:lnSpc>
                <a:spcPct val="115000"/>
              </a:lnSpc>
              <a:spcAft>
                <a:spcPts val="1000"/>
              </a:spcAft>
            </a:pPr>
            <a:r>
              <a:rPr lang="en-GB" sz="2400" i="1" dirty="0" smtClean="0">
                <a:effectLst/>
                <a:latin typeface="Calibri"/>
                <a:ea typeface="Calibri"/>
                <a:cs typeface="Times New Roman"/>
              </a:rPr>
              <a:t>Thank You Amanda!</a:t>
            </a:r>
            <a:endParaRPr lang="en-GB" sz="2400" dirty="0">
              <a:effectLst/>
              <a:latin typeface="Calibri"/>
              <a:ea typeface="Calibri"/>
              <a:cs typeface="Times New Roman"/>
            </a:endParaRPr>
          </a:p>
        </p:txBody>
      </p:sp>
    </p:spTree>
    <p:extLst>
      <p:ext uri="{BB962C8B-B14F-4D97-AF65-F5344CB8AC3E}">
        <p14:creationId xmlns:p14="http://schemas.microsoft.com/office/powerpoint/2010/main" val="2426129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131522" y="81128"/>
            <a:ext cx="5726860" cy="1239145"/>
            <a:chOff x="182250" y="5714599"/>
            <a:chExt cx="4379204" cy="810744"/>
          </a:xfrm>
        </p:grpSpPr>
        <p:pic>
          <p:nvPicPr>
            <p:cNvPr id="8"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691" t="27555" r="71657" b="62692"/>
            <a:stretch/>
          </p:blipFill>
          <p:spPr bwMode="auto">
            <a:xfrm>
              <a:off x="182250" y="5714599"/>
              <a:ext cx="2218963" cy="810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p:cNvSpPr txBox="1">
              <a:spLocks/>
            </p:cNvSpPr>
            <p:nvPr/>
          </p:nvSpPr>
          <p:spPr>
            <a:xfrm>
              <a:off x="2401214" y="5816636"/>
              <a:ext cx="2160240" cy="4207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t>i</a:t>
              </a:r>
              <a:r>
                <a:rPr lang="en-GB" sz="2800" dirty="0" smtClean="0"/>
                <a:t>n transition!</a:t>
              </a:r>
              <a:endParaRPr lang="en-GB" sz="2800" dirty="0"/>
            </a:p>
          </p:txBody>
        </p:sp>
      </p:gr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351734"/>
            <a:ext cx="2683176" cy="3240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ular Callout 1"/>
          <p:cNvSpPr/>
          <p:nvPr/>
        </p:nvSpPr>
        <p:spPr>
          <a:xfrm>
            <a:off x="3779912" y="1063857"/>
            <a:ext cx="5112568" cy="1816138"/>
          </a:xfrm>
          <a:prstGeom prst="wedgeRoundRectCallout">
            <a:avLst>
              <a:gd name="adj1" fmla="val -92147"/>
              <a:gd name="adj2" fmla="val 3949"/>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latin typeface="Ravie" pitchFamily="82" charset="0"/>
              </a:rPr>
              <a:t>Today’s Lesson is all about </a:t>
            </a:r>
            <a:r>
              <a:rPr lang="en-GB" sz="2800" dirty="0" smtClean="0">
                <a:solidFill>
                  <a:schemeClr val="bg1"/>
                </a:solidFill>
                <a:latin typeface="Ravie" pitchFamily="82" charset="0"/>
              </a:rPr>
              <a:t>Potions. </a:t>
            </a:r>
            <a:endParaRPr lang="en-GB" sz="2800" dirty="0">
              <a:solidFill>
                <a:schemeClr val="bg1"/>
              </a:solidFill>
              <a:latin typeface="Ravie" pitchFamily="82" charset="0"/>
            </a:endParaRPr>
          </a:p>
        </p:txBody>
      </p:sp>
      <p:sp>
        <p:nvSpPr>
          <p:cNvPr id="10" name="Rectangle 3"/>
          <p:cNvSpPr txBox="1">
            <a:spLocks noChangeArrowheads="1"/>
          </p:cNvSpPr>
          <p:nvPr/>
        </p:nvSpPr>
        <p:spPr>
          <a:xfrm>
            <a:off x="0" y="4293096"/>
            <a:ext cx="9096309" cy="41373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2400" dirty="0" smtClean="0">
                <a:solidFill>
                  <a:srgbClr val="FF0000"/>
                </a:solidFill>
              </a:rPr>
              <a:t>Ingredients are listed, but even if </a:t>
            </a:r>
            <a:r>
              <a:rPr lang="en-GB" sz="2400" dirty="0" err="1" smtClean="0">
                <a:solidFill>
                  <a:srgbClr val="FF0000"/>
                </a:solidFill>
              </a:rPr>
              <a:t>Muggles</a:t>
            </a:r>
            <a:r>
              <a:rPr lang="en-GB" sz="2400" dirty="0" smtClean="0">
                <a:solidFill>
                  <a:srgbClr val="FF0000"/>
                </a:solidFill>
              </a:rPr>
              <a:t> would gather and brew the correct herbs, insects, and other materials (some of which are poisonous), they would not be able to create the potions listed here. The most important ingredient to any magic is the magical power of the wizard creating the effect.</a:t>
            </a:r>
          </a:p>
          <a:p>
            <a:r>
              <a:rPr lang="en-GB" b="1" dirty="0" smtClean="0">
                <a:solidFill>
                  <a:schemeClr val="tx1"/>
                </a:solidFill>
              </a:rPr>
              <a:t>Don’t try this at home!</a:t>
            </a:r>
            <a:endParaRPr lang="en-US" b="1" dirty="0" smtClean="0">
              <a:solidFill>
                <a:schemeClr val="tx1"/>
              </a:solidFill>
            </a:endParaRPr>
          </a:p>
        </p:txBody>
      </p:sp>
      <p:sp>
        <p:nvSpPr>
          <p:cNvPr id="11" name="TextBox 10"/>
          <p:cNvSpPr txBox="1"/>
          <p:nvPr/>
        </p:nvSpPr>
        <p:spPr>
          <a:xfrm>
            <a:off x="183861" y="3490183"/>
            <a:ext cx="8797148" cy="400110"/>
          </a:xfrm>
          <a:prstGeom prst="rect">
            <a:avLst/>
          </a:prstGeom>
          <a:noFill/>
        </p:spPr>
        <p:txBody>
          <a:bodyPr wrap="square" rtlCol="0">
            <a:spAutoFit/>
          </a:bodyPr>
          <a:lstStyle/>
          <a:p>
            <a:r>
              <a:rPr lang="en-GB" sz="2000" dirty="0" smtClean="0">
                <a:solidFill>
                  <a:srgbClr val="FF0000"/>
                </a:solidFill>
                <a:latin typeface="Ravie" pitchFamily="82" charset="0"/>
              </a:rPr>
              <a:t>Imagine you are a pupil in </a:t>
            </a:r>
            <a:r>
              <a:rPr lang="en-GB" sz="2000" dirty="0" err="1" smtClean="0">
                <a:solidFill>
                  <a:srgbClr val="FF0000"/>
                </a:solidFill>
                <a:latin typeface="Ravie" pitchFamily="82" charset="0"/>
              </a:rPr>
              <a:t>Snapes</a:t>
            </a:r>
            <a:r>
              <a:rPr lang="en-GB" sz="2000" dirty="0" smtClean="0">
                <a:solidFill>
                  <a:srgbClr val="FF0000"/>
                </a:solidFill>
                <a:latin typeface="Ravie" pitchFamily="82" charset="0"/>
              </a:rPr>
              <a:t> Potions class…..</a:t>
            </a:r>
            <a:endParaRPr lang="en-GB" sz="2000" dirty="0">
              <a:solidFill>
                <a:srgbClr val="FF0000"/>
              </a:solidFill>
              <a:latin typeface="Ravie" pitchFamily="82" charset="0"/>
            </a:endParaRPr>
          </a:p>
        </p:txBody>
      </p:sp>
      <p:sp>
        <p:nvSpPr>
          <p:cNvPr id="12" name="Rectangle 2"/>
          <p:cNvSpPr txBox="1">
            <a:spLocks noChangeArrowheads="1"/>
          </p:cNvSpPr>
          <p:nvPr/>
        </p:nvSpPr>
        <p:spPr>
          <a:xfrm>
            <a:off x="539552" y="3212976"/>
            <a:ext cx="8229600" cy="171420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Potions WARNING!</a:t>
            </a:r>
            <a:endParaRPr lang="en-US" dirty="0" smtClean="0"/>
          </a:p>
        </p:txBody>
      </p:sp>
    </p:spTree>
    <p:custDataLst>
      <p:tags r:id="rId1"/>
    </p:custDataLst>
    <p:extLst>
      <p:ext uri="{BB962C8B-B14F-4D97-AF65-F5344CB8AC3E}">
        <p14:creationId xmlns:p14="http://schemas.microsoft.com/office/powerpoint/2010/main" val="351193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70" t="25319" r="71657" b="62692"/>
          <a:stretch/>
        </p:blipFill>
        <p:spPr bwMode="auto">
          <a:xfrm>
            <a:off x="0" y="5538408"/>
            <a:ext cx="2401214" cy="99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txBox="1">
            <a:spLocks/>
          </p:cNvSpPr>
          <p:nvPr/>
        </p:nvSpPr>
        <p:spPr>
          <a:xfrm>
            <a:off x="1321094" y="6285759"/>
            <a:ext cx="2160240" cy="42078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t>i</a:t>
            </a:r>
            <a:r>
              <a:rPr lang="en-GB" sz="2800" dirty="0" smtClean="0"/>
              <a:t>n transition!</a:t>
            </a:r>
            <a:endParaRPr lang="en-GB" sz="2800" dirty="0"/>
          </a:p>
        </p:txBody>
      </p:sp>
      <p:sp>
        <p:nvSpPr>
          <p:cNvPr id="7" name="TextBox 6"/>
          <p:cNvSpPr txBox="1"/>
          <p:nvPr/>
        </p:nvSpPr>
        <p:spPr>
          <a:xfrm>
            <a:off x="167340" y="163740"/>
            <a:ext cx="8797148" cy="1323439"/>
          </a:xfrm>
          <a:prstGeom prst="rect">
            <a:avLst/>
          </a:prstGeom>
          <a:noFill/>
        </p:spPr>
        <p:txBody>
          <a:bodyPr wrap="square" rtlCol="0">
            <a:spAutoFit/>
          </a:bodyPr>
          <a:lstStyle/>
          <a:p>
            <a:r>
              <a:rPr lang="en-GB" sz="2000" dirty="0" smtClean="0">
                <a:latin typeface="Ravie" pitchFamily="82" charset="0"/>
              </a:rPr>
              <a:t>Imagine you are a pupil in </a:t>
            </a:r>
            <a:r>
              <a:rPr lang="en-GB" sz="2000" dirty="0" err="1" smtClean="0">
                <a:latin typeface="Ravie" pitchFamily="82" charset="0"/>
              </a:rPr>
              <a:t>Snape’s</a:t>
            </a:r>
            <a:r>
              <a:rPr lang="en-GB" sz="2000" dirty="0" smtClean="0">
                <a:latin typeface="Ravie" pitchFamily="82" charset="0"/>
              </a:rPr>
              <a:t> Potions class…..</a:t>
            </a:r>
          </a:p>
          <a:p>
            <a:endParaRPr lang="en-GB" sz="2000" dirty="0">
              <a:solidFill>
                <a:srgbClr val="FF0000"/>
              </a:solidFill>
              <a:latin typeface="Ravie" pitchFamily="82" charset="0"/>
            </a:endParaRPr>
          </a:p>
          <a:p>
            <a:endParaRPr lang="en-GB" sz="2000" dirty="0">
              <a:solidFill>
                <a:srgbClr val="FF0000"/>
              </a:solidFill>
              <a:latin typeface="Ravie" pitchFamily="82" charset="0"/>
            </a:endParaRPr>
          </a:p>
        </p:txBody>
      </p:sp>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37533" y="404664"/>
            <a:ext cx="1742979" cy="210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13602" y="852588"/>
            <a:ext cx="8534862" cy="4524315"/>
          </a:xfrm>
          <a:prstGeom prst="rect">
            <a:avLst/>
          </a:prstGeom>
        </p:spPr>
        <p:txBody>
          <a:bodyPr wrap="square">
            <a:spAutoFit/>
          </a:bodyPr>
          <a:lstStyle/>
          <a:p>
            <a:r>
              <a:rPr lang="en-GB" sz="3200" dirty="0" smtClean="0">
                <a:solidFill>
                  <a:srgbClr val="FF0000"/>
                </a:solidFill>
                <a:latin typeface="Ravie" pitchFamily="82" charset="0"/>
              </a:rPr>
              <a:t>Forgetfulness Potion</a:t>
            </a:r>
          </a:p>
          <a:p>
            <a:r>
              <a:rPr lang="en-GB" sz="3200" dirty="0" smtClean="0">
                <a:latin typeface="Arial Rounded MT Bold" pitchFamily="34" charset="0"/>
              </a:rPr>
              <a:t>(Makes enough for 5 people)</a:t>
            </a:r>
          </a:p>
          <a:p>
            <a:r>
              <a:rPr lang="en-GB" sz="2800" dirty="0" smtClean="0">
                <a:latin typeface="Arial Rounded MT Bold" pitchFamily="34" charset="0"/>
              </a:rPr>
              <a:t>10 tablespoons of powdered Griffin claw</a:t>
            </a:r>
          </a:p>
          <a:p>
            <a:r>
              <a:rPr lang="en-GB" sz="2800" dirty="0" smtClean="0">
                <a:latin typeface="Arial Rounded MT Bold" pitchFamily="34" charset="0"/>
              </a:rPr>
              <a:t>2.5 tablespoons of Salamander blood</a:t>
            </a:r>
          </a:p>
          <a:p>
            <a:r>
              <a:rPr lang="en-GB" sz="2800" dirty="0" smtClean="0">
                <a:latin typeface="Arial Rounded MT Bold" pitchFamily="34" charset="0"/>
              </a:rPr>
              <a:t>30 rat tails</a:t>
            </a:r>
          </a:p>
          <a:p>
            <a:r>
              <a:rPr lang="en-GB" sz="2800" dirty="0" smtClean="0">
                <a:solidFill>
                  <a:srgbClr val="00B050"/>
                </a:solidFill>
                <a:latin typeface="Ravie" pitchFamily="82" charset="0"/>
              </a:rPr>
              <a:t>Discuss for 90 seconds with a partner:</a:t>
            </a:r>
          </a:p>
          <a:p>
            <a:r>
              <a:rPr lang="en-GB" sz="2800" dirty="0" smtClean="0">
                <a:latin typeface="Arial Rounded MT Bold" pitchFamily="34" charset="0"/>
              </a:rPr>
              <a:t>How do we make an ingredient list for </a:t>
            </a:r>
          </a:p>
          <a:p>
            <a:pPr marL="514350" indent="-514350">
              <a:buAutoNum type="alphaLcParenR"/>
            </a:pPr>
            <a:r>
              <a:rPr lang="en-GB" sz="2800" dirty="0" smtClean="0">
                <a:latin typeface="Arial Rounded MT Bold" pitchFamily="34" charset="0"/>
              </a:rPr>
              <a:t>10 people? b) 1 person?</a:t>
            </a:r>
          </a:p>
          <a:p>
            <a:r>
              <a:rPr lang="en-GB" sz="2800" dirty="0" smtClean="0">
                <a:latin typeface="Arial Rounded MT Bold" pitchFamily="34" charset="0"/>
              </a:rPr>
              <a:t> Can you do any the calculations in your head?</a:t>
            </a:r>
            <a:endParaRPr lang="en-GB" sz="2800" dirty="0">
              <a:latin typeface="Arial Rounded MT Bold" pitchFamily="34" charset="0"/>
            </a:endParaRPr>
          </a:p>
        </p:txBody>
      </p:sp>
      <p:sp>
        <p:nvSpPr>
          <p:cNvPr id="5" name="Rectangle 4"/>
          <p:cNvSpPr/>
          <p:nvPr/>
        </p:nvSpPr>
        <p:spPr>
          <a:xfrm>
            <a:off x="3779912" y="5807791"/>
            <a:ext cx="4572000" cy="646331"/>
          </a:xfrm>
          <a:prstGeom prst="rect">
            <a:avLst/>
          </a:prstGeom>
        </p:spPr>
        <p:txBody>
          <a:bodyPr>
            <a:spAutoFit/>
          </a:bodyPr>
          <a:lstStyle/>
          <a:p>
            <a:r>
              <a:rPr lang="en-GB" dirty="0" smtClean="0">
                <a:solidFill>
                  <a:srgbClr val="FF0000"/>
                </a:solidFill>
                <a:latin typeface="Ravie" pitchFamily="82" charset="0"/>
              </a:rPr>
              <a:t>Be ready to share your ideas after 90 seconds!</a:t>
            </a:r>
            <a:endParaRPr lang="en-GB" dirty="0">
              <a:solidFill>
                <a:srgbClr val="FF0000"/>
              </a:solidFill>
              <a:latin typeface="Ravie" pitchFamily="82" charset="0"/>
            </a:endParaRPr>
          </a:p>
        </p:txBody>
      </p:sp>
    </p:spTree>
    <p:custDataLst>
      <p:tags r:id="rId1"/>
    </p:custDataLst>
    <p:extLst>
      <p:ext uri="{BB962C8B-B14F-4D97-AF65-F5344CB8AC3E}">
        <p14:creationId xmlns:p14="http://schemas.microsoft.com/office/powerpoint/2010/main" val="2000991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70" t="25319" r="71657" b="62692"/>
          <a:stretch/>
        </p:blipFill>
        <p:spPr bwMode="auto">
          <a:xfrm>
            <a:off x="0" y="5538408"/>
            <a:ext cx="2401214" cy="99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txBox="1">
            <a:spLocks/>
          </p:cNvSpPr>
          <p:nvPr/>
        </p:nvSpPr>
        <p:spPr>
          <a:xfrm>
            <a:off x="1321094" y="6285759"/>
            <a:ext cx="2160240" cy="42078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t>i</a:t>
            </a:r>
            <a:r>
              <a:rPr lang="en-GB" sz="2800" dirty="0" smtClean="0"/>
              <a:t>n transition!</a:t>
            </a:r>
            <a:endParaRPr lang="en-GB" sz="2800" dirty="0"/>
          </a:p>
        </p:txBody>
      </p:sp>
      <p:sp>
        <p:nvSpPr>
          <p:cNvPr id="7" name="TextBox 6"/>
          <p:cNvSpPr txBox="1"/>
          <p:nvPr/>
        </p:nvSpPr>
        <p:spPr>
          <a:xfrm>
            <a:off x="167340" y="163740"/>
            <a:ext cx="8797148" cy="1015663"/>
          </a:xfrm>
          <a:prstGeom prst="rect">
            <a:avLst/>
          </a:prstGeom>
          <a:noFill/>
        </p:spPr>
        <p:txBody>
          <a:bodyPr wrap="square" rtlCol="0">
            <a:spAutoFit/>
          </a:bodyPr>
          <a:lstStyle/>
          <a:p>
            <a:r>
              <a:rPr lang="en-GB" sz="2000" dirty="0" smtClean="0">
                <a:latin typeface="Ravie" pitchFamily="82" charset="0"/>
              </a:rPr>
              <a:t>Answers:</a:t>
            </a:r>
          </a:p>
          <a:p>
            <a:endParaRPr lang="en-GB" sz="2000" dirty="0">
              <a:solidFill>
                <a:srgbClr val="FF0000"/>
              </a:solidFill>
              <a:latin typeface="Ravie" pitchFamily="82" charset="0"/>
            </a:endParaRPr>
          </a:p>
          <a:p>
            <a:endParaRPr lang="en-GB" sz="2000" dirty="0">
              <a:solidFill>
                <a:srgbClr val="FF0000"/>
              </a:solidFill>
              <a:latin typeface="Ravie" pitchFamily="82" charset="0"/>
            </a:endParaRPr>
          </a:p>
        </p:txBody>
      </p:sp>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3578" y="599450"/>
            <a:ext cx="2930870" cy="3539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543454" y="671570"/>
            <a:ext cx="6878678" cy="4832092"/>
          </a:xfrm>
          <a:prstGeom prst="rect">
            <a:avLst/>
          </a:prstGeom>
        </p:spPr>
        <p:txBody>
          <a:bodyPr wrap="square">
            <a:spAutoFit/>
          </a:bodyPr>
          <a:lstStyle/>
          <a:p>
            <a:r>
              <a:rPr lang="en-GB" sz="2400" dirty="0" smtClean="0">
                <a:solidFill>
                  <a:srgbClr val="FF0000"/>
                </a:solidFill>
                <a:latin typeface="Ravie" pitchFamily="82" charset="0"/>
              </a:rPr>
              <a:t>Forgetfulness Potion</a:t>
            </a:r>
          </a:p>
          <a:p>
            <a:r>
              <a:rPr lang="en-GB" sz="2400" dirty="0" smtClean="0">
                <a:latin typeface="Arial Rounded MT Bold" pitchFamily="34" charset="0"/>
              </a:rPr>
              <a:t>(Makes enough for 5 people)</a:t>
            </a:r>
          </a:p>
          <a:p>
            <a:r>
              <a:rPr lang="en-GB" sz="2000" dirty="0" smtClean="0">
                <a:latin typeface="Arial Rounded MT Bold" pitchFamily="34" charset="0"/>
              </a:rPr>
              <a:t>10 tablespoons of powdered Griffin claw</a:t>
            </a:r>
          </a:p>
          <a:p>
            <a:r>
              <a:rPr lang="en-GB" sz="2000" dirty="0" smtClean="0">
                <a:latin typeface="Arial Rounded MT Bold" pitchFamily="34" charset="0"/>
              </a:rPr>
              <a:t>2.5 tablespoons of Salamander blood</a:t>
            </a:r>
          </a:p>
          <a:p>
            <a:r>
              <a:rPr lang="en-GB" sz="2000" dirty="0" smtClean="0">
                <a:latin typeface="Arial Rounded MT Bold" pitchFamily="34" charset="0"/>
              </a:rPr>
              <a:t>30 rat tails</a:t>
            </a:r>
          </a:p>
          <a:p>
            <a:r>
              <a:rPr lang="en-GB" sz="2000" dirty="0" smtClean="0">
                <a:solidFill>
                  <a:srgbClr val="00B050"/>
                </a:solidFill>
                <a:latin typeface="Ravie" pitchFamily="82" charset="0"/>
              </a:rPr>
              <a:t>Did you get these answers?</a:t>
            </a:r>
          </a:p>
          <a:p>
            <a:r>
              <a:rPr lang="en-GB" sz="2000" dirty="0" smtClean="0">
                <a:latin typeface="Arial Rounded MT Bold" pitchFamily="34" charset="0"/>
              </a:rPr>
              <a:t>How do we make an ingredient list for </a:t>
            </a:r>
          </a:p>
          <a:p>
            <a:pPr marL="514350" indent="-514350">
              <a:buAutoNum type="alphaLcParenR"/>
            </a:pPr>
            <a:r>
              <a:rPr lang="en-GB" sz="2000" dirty="0" smtClean="0">
                <a:latin typeface="Arial Rounded MT Bold" pitchFamily="34" charset="0"/>
              </a:rPr>
              <a:t>10 people? Double everything.</a:t>
            </a:r>
          </a:p>
          <a:p>
            <a:r>
              <a:rPr lang="en-GB" sz="2000" dirty="0" smtClean="0">
                <a:latin typeface="Arial Rounded MT Bold" pitchFamily="34" charset="0"/>
              </a:rPr>
              <a:t>20 </a:t>
            </a:r>
            <a:r>
              <a:rPr lang="en-GB" sz="2000" dirty="0" err="1" smtClean="0">
                <a:latin typeface="Arial Rounded MT Bold" pitchFamily="34" charset="0"/>
              </a:rPr>
              <a:t>tbs</a:t>
            </a:r>
            <a:r>
              <a:rPr lang="en-GB" sz="2000" dirty="0" smtClean="0">
                <a:latin typeface="Arial Rounded MT Bold" pitchFamily="34" charset="0"/>
              </a:rPr>
              <a:t> griffin claw</a:t>
            </a:r>
          </a:p>
          <a:p>
            <a:r>
              <a:rPr lang="en-GB" sz="2000" dirty="0" smtClean="0">
                <a:latin typeface="Arial Rounded MT Bold" pitchFamily="34" charset="0"/>
              </a:rPr>
              <a:t>5 </a:t>
            </a:r>
            <a:r>
              <a:rPr lang="en-GB" sz="2000" dirty="0" err="1" smtClean="0">
                <a:latin typeface="Arial Rounded MT Bold" pitchFamily="34" charset="0"/>
              </a:rPr>
              <a:t>tbs</a:t>
            </a:r>
            <a:r>
              <a:rPr lang="en-GB" sz="2000" dirty="0" smtClean="0">
                <a:latin typeface="Arial Rounded MT Bold" pitchFamily="34" charset="0"/>
              </a:rPr>
              <a:t> salamander blood</a:t>
            </a:r>
          </a:p>
          <a:p>
            <a:r>
              <a:rPr lang="en-GB" sz="2000" dirty="0" smtClean="0">
                <a:latin typeface="Arial Rounded MT Bold" pitchFamily="34" charset="0"/>
              </a:rPr>
              <a:t>60 rats tails</a:t>
            </a:r>
          </a:p>
          <a:p>
            <a:r>
              <a:rPr lang="en-GB" sz="2000" dirty="0" smtClean="0">
                <a:latin typeface="Arial Rounded MT Bold" pitchFamily="34" charset="0"/>
              </a:rPr>
              <a:t>b) 1 person</a:t>
            </a:r>
            <a:r>
              <a:rPr lang="en-GB" sz="2000" dirty="0">
                <a:latin typeface="Arial Rounded MT Bold" pitchFamily="34" charset="0"/>
              </a:rPr>
              <a:t> </a:t>
            </a:r>
            <a:r>
              <a:rPr lang="en-GB" sz="2000" dirty="0" smtClean="0">
                <a:latin typeface="Arial Rounded MT Bold" pitchFamily="34" charset="0"/>
              </a:rPr>
              <a:t>divide all by 5</a:t>
            </a:r>
          </a:p>
          <a:p>
            <a:r>
              <a:rPr lang="en-GB" sz="2000" dirty="0" smtClean="0">
                <a:latin typeface="Arial Rounded MT Bold" pitchFamily="34" charset="0"/>
              </a:rPr>
              <a:t>2 </a:t>
            </a:r>
            <a:r>
              <a:rPr lang="en-GB" sz="2000" dirty="0" err="1" smtClean="0">
                <a:latin typeface="Arial Rounded MT Bold" pitchFamily="34" charset="0"/>
              </a:rPr>
              <a:t>tbs</a:t>
            </a:r>
            <a:r>
              <a:rPr lang="en-GB" sz="2000" dirty="0" smtClean="0">
                <a:latin typeface="Arial Rounded MT Bold" pitchFamily="34" charset="0"/>
              </a:rPr>
              <a:t> griffin claw</a:t>
            </a:r>
          </a:p>
          <a:p>
            <a:r>
              <a:rPr lang="en-GB" sz="2000" dirty="0" smtClean="0">
                <a:latin typeface="Arial Rounded MT Bold" pitchFamily="34" charset="0"/>
              </a:rPr>
              <a:t>0.5 </a:t>
            </a:r>
            <a:r>
              <a:rPr lang="en-GB" sz="2000" dirty="0" err="1" smtClean="0">
                <a:latin typeface="Arial Rounded MT Bold" pitchFamily="34" charset="0"/>
              </a:rPr>
              <a:t>tbs</a:t>
            </a:r>
            <a:r>
              <a:rPr lang="en-GB" sz="2000" dirty="0" smtClean="0">
                <a:latin typeface="Arial Rounded MT Bold" pitchFamily="34" charset="0"/>
              </a:rPr>
              <a:t> salamander blood</a:t>
            </a:r>
          </a:p>
          <a:p>
            <a:r>
              <a:rPr lang="en-GB" sz="2000" dirty="0" smtClean="0">
                <a:latin typeface="Arial Rounded MT Bold" pitchFamily="34" charset="0"/>
              </a:rPr>
              <a:t>6 rats tails</a:t>
            </a:r>
          </a:p>
        </p:txBody>
      </p:sp>
      <p:sp>
        <p:nvSpPr>
          <p:cNvPr id="5" name="Rectangle 4"/>
          <p:cNvSpPr/>
          <p:nvPr/>
        </p:nvSpPr>
        <p:spPr>
          <a:xfrm>
            <a:off x="4414192" y="4557161"/>
            <a:ext cx="4572000" cy="1938992"/>
          </a:xfrm>
          <a:prstGeom prst="rect">
            <a:avLst/>
          </a:prstGeom>
        </p:spPr>
        <p:txBody>
          <a:bodyPr>
            <a:spAutoFit/>
          </a:bodyPr>
          <a:lstStyle/>
          <a:p>
            <a:pPr algn="ctr"/>
            <a:r>
              <a:rPr lang="en-GB" sz="2400" dirty="0" smtClean="0">
                <a:solidFill>
                  <a:srgbClr val="FF0000"/>
                </a:solidFill>
                <a:latin typeface="Ravie" pitchFamily="82" charset="0"/>
              </a:rPr>
              <a:t>Now have a look at the shrinking and wit-sharpening potions on the next slide</a:t>
            </a:r>
            <a:endParaRPr lang="en-GB" sz="2400" dirty="0">
              <a:solidFill>
                <a:srgbClr val="FF0000"/>
              </a:solidFill>
              <a:latin typeface="Ravie" pitchFamily="82" charset="0"/>
            </a:endParaRPr>
          </a:p>
        </p:txBody>
      </p:sp>
    </p:spTree>
    <p:custDataLst>
      <p:tags r:id="rId1"/>
    </p:custDataLst>
    <p:extLst>
      <p:ext uri="{BB962C8B-B14F-4D97-AF65-F5344CB8AC3E}">
        <p14:creationId xmlns:p14="http://schemas.microsoft.com/office/powerpoint/2010/main" val="319715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 calcmode="lin" valueType="num">
                                      <p:cBhvr additive="base">
                                        <p:cTn id="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7" end="7"/>
                                            </p:txEl>
                                          </p:spTgt>
                                        </p:tgtEl>
                                        <p:attrNameLst>
                                          <p:attrName>style.visibility</p:attrName>
                                        </p:attrNameLst>
                                      </p:cBhvr>
                                      <p:to>
                                        <p:strVal val="visible"/>
                                      </p:to>
                                    </p:set>
                                    <p:anim calcmode="lin" valueType="num">
                                      <p:cBhvr additive="base">
                                        <p:cTn id="1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anim calcmode="lin" valueType="num">
                                      <p:cBhvr additive="base">
                                        <p:cTn id="1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anim calcmode="lin" valueType="num">
                                      <p:cBhvr additive="base">
                                        <p:cTn id="2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anim calcmode="lin" valueType="num">
                                      <p:cBhvr additive="base">
                                        <p:cTn id="31"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11" end="11"/>
                                            </p:txEl>
                                          </p:spTgt>
                                        </p:tgtEl>
                                        <p:attrNameLst>
                                          <p:attrName>style.visibility</p:attrName>
                                        </p:attrNameLst>
                                      </p:cBhvr>
                                      <p:to>
                                        <p:strVal val="visible"/>
                                      </p:to>
                                    </p:set>
                                    <p:anim calcmode="lin" valueType="num">
                                      <p:cBhvr additive="base">
                                        <p:cTn id="37"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12" end="12"/>
                                            </p:txEl>
                                          </p:spTgt>
                                        </p:tgtEl>
                                        <p:attrNameLst>
                                          <p:attrName>style.visibility</p:attrName>
                                        </p:attrNameLst>
                                      </p:cBhvr>
                                      <p:to>
                                        <p:strVal val="visible"/>
                                      </p:to>
                                    </p:set>
                                    <p:anim calcmode="lin" valueType="num">
                                      <p:cBhvr additive="base">
                                        <p:cTn id="43"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13" end="13"/>
                                            </p:txEl>
                                          </p:spTgt>
                                        </p:tgtEl>
                                        <p:attrNameLst>
                                          <p:attrName>style.visibility</p:attrName>
                                        </p:attrNameLst>
                                      </p:cBhvr>
                                      <p:to>
                                        <p:strVal val="visible"/>
                                      </p:to>
                                    </p:set>
                                    <p:anim calcmode="lin" valueType="num">
                                      <p:cBhvr additive="base">
                                        <p:cTn id="49"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14" end="14"/>
                                            </p:txEl>
                                          </p:spTgt>
                                        </p:tgtEl>
                                        <p:attrNameLst>
                                          <p:attrName>style.visibility</p:attrName>
                                        </p:attrNameLst>
                                      </p:cBhvr>
                                      <p:to>
                                        <p:strVal val="visible"/>
                                      </p:to>
                                    </p:set>
                                    <p:anim calcmode="lin" valueType="num">
                                      <p:cBhvr additive="base">
                                        <p:cTn id="55" dur="500" fill="hold"/>
                                        <p:tgtEl>
                                          <p:spTgt spid="9">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70" t="25319" r="71657" b="62692"/>
          <a:stretch/>
        </p:blipFill>
        <p:spPr bwMode="auto">
          <a:xfrm>
            <a:off x="0" y="5538408"/>
            <a:ext cx="2401214" cy="99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txBox="1">
            <a:spLocks/>
          </p:cNvSpPr>
          <p:nvPr/>
        </p:nvSpPr>
        <p:spPr>
          <a:xfrm>
            <a:off x="1321094" y="6285759"/>
            <a:ext cx="2160240" cy="42078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t>i</a:t>
            </a:r>
            <a:r>
              <a:rPr lang="en-GB" sz="2800" dirty="0" smtClean="0"/>
              <a:t>n transition!</a:t>
            </a:r>
            <a:endParaRPr lang="en-GB" sz="2800" dirty="0"/>
          </a:p>
        </p:txBody>
      </p:sp>
      <p:sp>
        <p:nvSpPr>
          <p:cNvPr id="7" name="TextBox 6"/>
          <p:cNvSpPr txBox="1"/>
          <p:nvPr/>
        </p:nvSpPr>
        <p:spPr>
          <a:xfrm>
            <a:off x="167340" y="163740"/>
            <a:ext cx="9301204" cy="1015663"/>
          </a:xfrm>
          <a:prstGeom prst="rect">
            <a:avLst/>
          </a:prstGeom>
          <a:noFill/>
        </p:spPr>
        <p:txBody>
          <a:bodyPr wrap="square" rtlCol="0">
            <a:spAutoFit/>
          </a:bodyPr>
          <a:lstStyle/>
          <a:p>
            <a:r>
              <a:rPr lang="en-GB" sz="2000" dirty="0" smtClean="0">
                <a:latin typeface="Ravie" pitchFamily="82" charset="0"/>
              </a:rPr>
              <a:t>Imagine you are a pupil in </a:t>
            </a:r>
            <a:r>
              <a:rPr lang="en-GB" sz="2000" dirty="0" err="1" smtClean="0">
                <a:latin typeface="Ravie" pitchFamily="82" charset="0"/>
              </a:rPr>
              <a:t>Snape’s</a:t>
            </a:r>
            <a:r>
              <a:rPr lang="en-GB" sz="2000" dirty="0" smtClean="0">
                <a:latin typeface="Ravie" pitchFamily="82" charset="0"/>
              </a:rPr>
              <a:t> Potions class…..</a:t>
            </a:r>
          </a:p>
          <a:p>
            <a:endParaRPr lang="en-GB" sz="2000" dirty="0">
              <a:solidFill>
                <a:srgbClr val="FF0000"/>
              </a:solidFill>
              <a:latin typeface="Ravie" pitchFamily="82" charset="0"/>
            </a:endParaRPr>
          </a:p>
          <a:p>
            <a:endParaRPr lang="en-GB" sz="2000" dirty="0">
              <a:solidFill>
                <a:srgbClr val="FF0000"/>
              </a:solidFill>
              <a:latin typeface="Ravie" pitchFamily="82" charset="0"/>
            </a:endParaRPr>
          </a:p>
        </p:txBody>
      </p:sp>
      <p:sp>
        <p:nvSpPr>
          <p:cNvPr id="4" name="Rectangle 3"/>
          <p:cNvSpPr/>
          <p:nvPr/>
        </p:nvSpPr>
        <p:spPr>
          <a:xfrm>
            <a:off x="167340" y="2670924"/>
            <a:ext cx="4572000" cy="3108543"/>
          </a:xfrm>
          <a:prstGeom prst="rect">
            <a:avLst/>
          </a:prstGeom>
        </p:spPr>
        <p:txBody>
          <a:bodyPr>
            <a:spAutoFit/>
          </a:bodyPr>
          <a:lstStyle/>
          <a:p>
            <a:r>
              <a:rPr lang="en-GB" sz="2800" b="1" dirty="0" smtClean="0">
                <a:latin typeface="Arial Rounded MT Bold" pitchFamily="34" charset="0"/>
              </a:rPr>
              <a:t>Ingredients</a:t>
            </a:r>
            <a:r>
              <a:rPr lang="en-GB" sz="2800" b="1" dirty="0">
                <a:latin typeface="Arial Rounded MT Bold" pitchFamily="34" charset="0"/>
              </a:rPr>
              <a:t>: </a:t>
            </a:r>
          </a:p>
          <a:p>
            <a:r>
              <a:rPr lang="en-GB" sz="2800" dirty="0">
                <a:latin typeface="Arial Rounded MT Bold" pitchFamily="34" charset="0"/>
              </a:rPr>
              <a:t>5 chopped daisy roots, </a:t>
            </a:r>
          </a:p>
          <a:p>
            <a:r>
              <a:rPr lang="en-GB" sz="2800" dirty="0">
                <a:latin typeface="Arial Rounded MT Bold" pitchFamily="34" charset="0"/>
              </a:rPr>
              <a:t>3 skinned </a:t>
            </a:r>
            <a:r>
              <a:rPr lang="en-GB" sz="2800" dirty="0" err="1">
                <a:latin typeface="Arial Rounded MT Bold" pitchFamily="34" charset="0"/>
              </a:rPr>
              <a:t>shrivelfig</a:t>
            </a:r>
            <a:endParaRPr lang="en-GB" sz="2800" dirty="0">
              <a:latin typeface="Arial Rounded MT Bold" pitchFamily="34" charset="0"/>
            </a:endParaRPr>
          </a:p>
          <a:p>
            <a:r>
              <a:rPr lang="en-GB" sz="2800" dirty="0">
                <a:latin typeface="Arial Rounded MT Bold" pitchFamily="34" charset="0"/>
              </a:rPr>
              <a:t>1 sliced caterpillar</a:t>
            </a:r>
          </a:p>
          <a:p>
            <a:r>
              <a:rPr lang="en-GB" sz="2800" dirty="0">
                <a:latin typeface="Arial Rounded MT Bold" pitchFamily="34" charset="0"/>
              </a:rPr>
              <a:t>one rat spleen</a:t>
            </a:r>
          </a:p>
          <a:p>
            <a:r>
              <a:rPr lang="en-GB" sz="2800" dirty="0">
                <a:latin typeface="Arial Rounded MT Bold" pitchFamily="34" charset="0"/>
              </a:rPr>
              <a:t>dash of leech </a:t>
            </a:r>
            <a:r>
              <a:rPr lang="en-GB" sz="2800" dirty="0" smtClean="0">
                <a:latin typeface="Arial Rounded MT Bold" pitchFamily="34" charset="0"/>
              </a:rPr>
              <a:t>juice</a:t>
            </a:r>
          </a:p>
          <a:p>
            <a:pPr algn="ctr"/>
            <a:r>
              <a:rPr lang="en-GB" sz="2800" dirty="0" smtClean="0">
                <a:solidFill>
                  <a:srgbClr val="FF0000"/>
                </a:solidFill>
                <a:latin typeface="Arial Rounded MT Bold" pitchFamily="34" charset="0"/>
              </a:rPr>
              <a:t>(Makes 2 Doses)</a:t>
            </a:r>
            <a:endParaRPr lang="en-GB" sz="2800" dirty="0">
              <a:solidFill>
                <a:srgbClr val="FF0000"/>
              </a:solidFill>
              <a:latin typeface="Arial Rounded MT Bold" pitchFamily="34" charset="0"/>
            </a:endParaRPr>
          </a:p>
        </p:txBody>
      </p:sp>
      <p:sp>
        <p:nvSpPr>
          <p:cNvPr id="12" name="Rectangle 11"/>
          <p:cNvSpPr/>
          <p:nvPr/>
        </p:nvSpPr>
        <p:spPr>
          <a:xfrm>
            <a:off x="167340" y="2185700"/>
            <a:ext cx="4260644" cy="523220"/>
          </a:xfrm>
          <a:prstGeom prst="rect">
            <a:avLst/>
          </a:prstGeom>
        </p:spPr>
        <p:txBody>
          <a:bodyPr wrap="square">
            <a:spAutoFit/>
          </a:bodyPr>
          <a:lstStyle/>
          <a:p>
            <a:r>
              <a:rPr lang="en-GB" sz="2800" b="1" dirty="0" smtClean="0">
                <a:solidFill>
                  <a:srgbClr val="FF0000"/>
                </a:solidFill>
                <a:latin typeface="Ravie" pitchFamily="82" charset="0"/>
              </a:rPr>
              <a:t>Shrinking Potion</a:t>
            </a:r>
            <a:endParaRPr lang="en-GB" sz="2800" dirty="0">
              <a:latin typeface="Arial Rounded MT Bold" pitchFamily="34" charset="0"/>
            </a:endParaRPr>
          </a:p>
        </p:txBody>
      </p:sp>
      <p:pic>
        <p:nvPicPr>
          <p:cNvPr id="13" name="Picture 6" descr="200px-SilverCauldron">
            <a:hlinkClick r:id="rId4" tooltip="&quot;A potion brewing in a silver cauldron.&quo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7664" y="733550"/>
            <a:ext cx="3394922" cy="1393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a:spLocks noGrp="1" noChangeArrowheads="1"/>
          </p:cNvSpPr>
          <p:nvPr>
            <p:ph type="ctrTitle"/>
          </p:nvPr>
        </p:nvSpPr>
        <p:spPr>
          <a:xfrm>
            <a:off x="4427984" y="3173546"/>
            <a:ext cx="4507148" cy="3279790"/>
          </a:xfrm>
        </p:spPr>
        <p:txBody>
          <a:bodyPr>
            <a:normAutofit fontScale="90000"/>
          </a:bodyPr>
          <a:lstStyle/>
          <a:p>
            <a:pPr marL="590550" indent="-590550"/>
            <a:r>
              <a:rPr lang="en-GB" sz="3100" b="1" dirty="0">
                <a:latin typeface="Arial Rounded MT Bold" pitchFamily="34" charset="0"/>
              </a:rPr>
              <a:t>Ingredients: </a:t>
            </a:r>
            <a:br>
              <a:rPr lang="en-GB" sz="3100" b="1" dirty="0">
                <a:latin typeface="Arial Rounded MT Bold" pitchFamily="34" charset="0"/>
              </a:rPr>
            </a:br>
            <a:r>
              <a:rPr lang="en-GB" sz="3100" dirty="0" smtClean="0">
                <a:latin typeface="Arial Rounded MT Bold" pitchFamily="34" charset="0"/>
              </a:rPr>
              <a:t>40 ground Scarab beetles</a:t>
            </a:r>
            <a:endParaRPr lang="en-GB" sz="3100" u="sng" dirty="0" smtClean="0">
              <a:latin typeface="Arial Rounded MT Bold" pitchFamily="34" charset="0"/>
            </a:endParaRPr>
          </a:p>
          <a:p>
            <a:pPr marL="590550" indent="-590550" eaLnBrk="1" hangingPunct="1">
              <a:buFont typeface="Wingdings" pitchFamily="2" charset="2"/>
              <a:buNone/>
            </a:pPr>
            <a:r>
              <a:rPr lang="en-GB" sz="3100" dirty="0" smtClean="0">
                <a:latin typeface="Arial Rounded MT Bold" pitchFamily="34" charset="0"/>
              </a:rPr>
              <a:t>2 tablespoons Armadillo bile</a:t>
            </a:r>
            <a:br>
              <a:rPr lang="en-GB" sz="3100" dirty="0" smtClean="0">
                <a:latin typeface="Arial Rounded MT Bold" pitchFamily="34" charset="0"/>
              </a:rPr>
            </a:br>
            <a:r>
              <a:rPr lang="en-GB" sz="3100" dirty="0" smtClean="0">
                <a:latin typeface="Arial Rounded MT Bold" pitchFamily="34" charset="0"/>
              </a:rPr>
              <a:t>1 </a:t>
            </a:r>
            <a:r>
              <a:rPr lang="en-GB" sz="3100" smtClean="0">
                <a:latin typeface="Arial Rounded MT Bold" pitchFamily="34" charset="0"/>
              </a:rPr>
              <a:t>ginger root</a:t>
            </a:r>
            <a:r>
              <a:rPr lang="en-GB" sz="3100" dirty="0" smtClean="0">
                <a:latin typeface="Arial Rounded MT Bold" pitchFamily="34" charset="0"/>
              </a:rPr>
              <a:t/>
            </a:r>
            <a:br>
              <a:rPr lang="en-GB" sz="3100" dirty="0" smtClean="0">
                <a:latin typeface="Arial Rounded MT Bold" pitchFamily="34" charset="0"/>
              </a:rPr>
            </a:br>
            <a:r>
              <a:rPr lang="en-GB" sz="3100" dirty="0" smtClean="0">
                <a:latin typeface="Arial Rounded MT Bold" pitchFamily="34" charset="0"/>
              </a:rPr>
              <a:t>20g of Knotgrass</a:t>
            </a:r>
            <a:r>
              <a:rPr lang="en-GB" sz="2700" dirty="0" smtClean="0">
                <a:latin typeface="Arial Rounded MT Bold" pitchFamily="34" charset="0"/>
              </a:rPr>
              <a:t/>
            </a:r>
            <a:br>
              <a:rPr lang="en-GB" sz="2700" dirty="0" smtClean="0">
                <a:latin typeface="Arial Rounded MT Bold" pitchFamily="34" charset="0"/>
              </a:rPr>
            </a:br>
            <a:r>
              <a:rPr lang="en-GB" sz="2700" dirty="0" smtClean="0">
                <a:solidFill>
                  <a:srgbClr val="FF0000"/>
                </a:solidFill>
                <a:latin typeface="Arial Rounded MT Bold" pitchFamily="34" charset="0"/>
              </a:rPr>
              <a:t>(makes 10 doses)</a:t>
            </a:r>
            <a:r>
              <a:rPr lang="en-GB" sz="2700" b="1" dirty="0" smtClean="0">
                <a:solidFill>
                  <a:srgbClr val="FF0000"/>
                </a:solidFill>
                <a:latin typeface="Comic Sans MS" pitchFamily="66" charset="0"/>
              </a:rPr>
              <a:t/>
            </a:r>
            <a:br>
              <a:rPr lang="en-GB" sz="2700" b="1" dirty="0" smtClean="0">
                <a:solidFill>
                  <a:srgbClr val="FF0000"/>
                </a:solidFill>
                <a:latin typeface="Comic Sans MS" pitchFamily="66" charset="0"/>
              </a:rPr>
            </a:br>
            <a:r>
              <a:rPr lang="en-GB" sz="2700" b="1" dirty="0" smtClean="0">
                <a:solidFill>
                  <a:schemeClr val="hlink"/>
                </a:solidFill>
                <a:latin typeface="Comic Sans MS" pitchFamily="66" charset="0"/>
              </a:rPr>
              <a:t/>
            </a:r>
            <a:br>
              <a:rPr lang="en-GB" sz="2700" b="1" dirty="0" smtClean="0">
                <a:solidFill>
                  <a:schemeClr val="hlink"/>
                </a:solidFill>
                <a:latin typeface="Comic Sans MS" pitchFamily="66" charset="0"/>
              </a:rPr>
            </a:br>
            <a:r>
              <a:rPr lang="en-GB" sz="2700" b="1" dirty="0">
                <a:solidFill>
                  <a:schemeClr val="hlink"/>
                </a:solidFill>
                <a:latin typeface="Comic Sans MS" pitchFamily="66" charset="0"/>
              </a:rPr>
              <a:t/>
            </a:r>
            <a:br>
              <a:rPr lang="en-GB" sz="2700" b="1" dirty="0">
                <a:solidFill>
                  <a:schemeClr val="hlink"/>
                </a:solidFill>
                <a:latin typeface="Comic Sans MS" pitchFamily="66" charset="0"/>
              </a:rPr>
            </a:br>
            <a:endParaRPr lang="en-GB" sz="2700" b="1" dirty="0" smtClean="0">
              <a:solidFill>
                <a:schemeClr val="hlink"/>
              </a:solidFill>
              <a:latin typeface="Comic Sans MS" pitchFamily="66" charset="0"/>
            </a:endParaRPr>
          </a:p>
          <a:p>
            <a:pPr marL="590550" indent="-590550" eaLnBrk="1" hangingPunct="1">
              <a:buFont typeface="Wingdings" pitchFamily="2" charset="2"/>
              <a:buNone/>
            </a:pPr>
            <a:endParaRPr lang="en-GB" sz="3500" b="1" dirty="0" smtClean="0">
              <a:solidFill>
                <a:schemeClr val="hlink"/>
              </a:solidFill>
            </a:endParaRPr>
          </a:p>
        </p:txBody>
      </p:sp>
      <p:sp>
        <p:nvSpPr>
          <p:cNvPr id="10" name="Rectangle 9"/>
          <p:cNvSpPr/>
          <p:nvPr/>
        </p:nvSpPr>
        <p:spPr>
          <a:xfrm>
            <a:off x="4707716" y="1523724"/>
            <a:ext cx="4513180" cy="954107"/>
          </a:xfrm>
          <a:prstGeom prst="rect">
            <a:avLst/>
          </a:prstGeom>
        </p:spPr>
        <p:txBody>
          <a:bodyPr wrap="square">
            <a:spAutoFit/>
          </a:bodyPr>
          <a:lstStyle/>
          <a:p>
            <a:pPr algn="ctr"/>
            <a:r>
              <a:rPr lang="en-GB" sz="2800" dirty="0" smtClean="0">
                <a:solidFill>
                  <a:srgbClr val="FF0000"/>
                </a:solidFill>
                <a:latin typeface="Ravie" pitchFamily="82" charset="0"/>
              </a:rPr>
              <a:t>Wit-Sharpening </a:t>
            </a:r>
            <a:r>
              <a:rPr lang="en-GB" sz="2800" b="1" dirty="0" smtClean="0">
                <a:solidFill>
                  <a:srgbClr val="FF0000"/>
                </a:solidFill>
                <a:latin typeface="Ravie" pitchFamily="82" charset="0"/>
              </a:rPr>
              <a:t>Potion</a:t>
            </a:r>
          </a:p>
        </p:txBody>
      </p:sp>
      <p:sp>
        <p:nvSpPr>
          <p:cNvPr id="11" name="Rectangle 10"/>
          <p:cNvSpPr/>
          <p:nvPr/>
        </p:nvSpPr>
        <p:spPr>
          <a:xfrm>
            <a:off x="4024481" y="5777927"/>
            <a:ext cx="5115959" cy="1015663"/>
          </a:xfrm>
          <a:prstGeom prst="rect">
            <a:avLst/>
          </a:prstGeom>
        </p:spPr>
        <p:txBody>
          <a:bodyPr wrap="square">
            <a:spAutoFit/>
          </a:bodyPr>
          <a:lstStyle/>
          <a:p>
            <a:pPr algn="ctr"/>
            <a:r>
              <a:rPr lang="en-GB" sz="2000" dirty="0" smtClean="0">
                <a:solidFill>
                  <a:srgbClr val="0070C0"/>
                </a:solidFill>
                <a:latin typeface="Arial Rounded MT Bold" pitchFamily="34" charset="0"/>
              </a:rPr>
              <a:t>Can you work out how much of each ingredient we will need to make for…. </a:t>
            </a:r>
          </a:p>
          <a:p>
            <a:pPr algn="ctr"/>
            <a:r>
              <a:rPr lang="en-GB" sz="2000" dirty="0" smtClean="0">
                <a:solidFill>
                  <a:srgbClr val="0070C0"/>
                </a:solidFill>
                <a:latin typeface="Arial Rounded MT Bold" pitchFamily="34" charset="0"/>
              </a:rPr>
              <a:t>(see your booklet!)</a:t>
            </a:r>
            <a:endParaRPr lang="en-GB" sz="2000" dirty="0">
              <a:solidFill>
                <a:srgbClr val="0070C0"/>
              </a:solidFill>
              <a:latin typeface="Arial Rounded MT Bold" pitchFamily="34" charset="0"/>
            </a:endParaRPr>
          </a:p>
        </p:txBody>
      </p:sp>
    </p:spTree>
    <p:custDataLst>
      <p:tags r:id="rId1"/>
    </p:custDataLst>
    <p:extLst>
      <p:ext uri="{BB962C8B-B14F-4D97-AF65-F5344CB8AC3E}">
        <p14:creationId xmlns:p14="http://schemas.microsoft.com/office/powerpoint/2010/main" val="1437753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800" y="320158"/>
            <a:ext cx="4824536" cy="4922046"/>
          </a:xfrm>
        </p:spPr>
        <p:txBody>
          <a:bodyPr>
            <a:normAutofit fontScale="32500" lnSpcReduction="20000"/>
          </a:bodyPr>
          <a:lstStyle/>
          <a:p>
            <a:pPr marL="0" indent="0" algn="ctr">
              <a:buNone/>
            </a:pPr>
            <a:r>
              <a:rPr lang="en-GB" sz="6200" b="1" dirty="0" smtClean="0">
                <a:solidFill>
                  <a:srgbClr val="00B050"/>
                </a:solidFill>
                <a:latin typeface="Ravie" pitchFamily="82" charset="0"/>
              </a:rPr>
              <a:t>Task: </a:t>
            </a:r>
            <a:r>
              <a:rPr lang="en-GB" sz="6200" b="1" dirty="0" smtClean="0">
                <a:latin typeface="Arial Rounded MT Bold" pitchFamily="34" charset="0"/>
              </a:rPr>
              <a:t>Your Turn!</a:t>
            </a:r>
          </a:p>
          <a:p>
            <a:pPr marL="0" indent="0" algn="ctr">
              <a:buNone/>
            </a:pPr>
            <a:endParaRPr lang="en-GB" sz="8600" b="1" dirty="0" smtClean="0">
              <a:solidFill>
                <a:srgbClr val="FF0000"/>
              </a:solidFill>
              <a:latin typeface="Ravie" pitchFamily="82" charset="0"/>
            </a:endParaRPr>
          </a:p>
          <a:p>
            <a:pPr marL="0" indent="0" algn="ctr">
              <a:lnSpc>
                <a:spcPct val="90000"/>
              </a:lnSpc>
              <a:buNone/>
            </a:pPr>
            <a:r>
              <a:rPr lang="en-GB" sz="8600" dirty="0">
                <a:solidFill>
                  <a:srgbClr val="FF0000"/>
                </a:solidFill>
                <a:latin typeface="Ravie" pitchFamily="82" charset="0"/>
              </a:rPr>
              <a:t>Design your own </a:t>
            </a:r>
            <a:r>
              <a:rPr lang="en-GB" sz="8600" dirty="0" smtClean="0">
                <a:solidFill>
                  <a:srgbClr val="FF0000"/>
                </a:solidFill>
                <a:latin typeface="Ravie" pitchFamily="82" charset="0"/>
              </a:rPr>
              <a:t>potion</a:t>
            </a:r>
          </a:p>
          <a:p>
            <a:pPr marL="0" indent="0" algn="ctr">
              <a:lnSpc>
                <a:spcPct val="90000"/>
              </a:lnSpc>
              <a:buNone/>
            </a:pPr>
            <a:endParaRPr lang="en-GB" sz="4000" dirty="0">
              <a:solidFill>
                <a:srgbClr val="FF0000"/>
              </a:solidFill>
              <a:latin typeface="Ravie" pitchFamily="82" charset="0"/>
            </a:endParaRPr>
          </a:p>
          <a:p>
            <a:pPr>
              <a:lnSpc>
                <a:spcPct val="90000"/>
              </a:lnSpc>
            </a:pPr>
            <a:r>
              <a:rPr lang="en-GB" sz="7000" dirty="0" smtClean="0">
                <a:latin typeface="Arial Rounded MT Bold" pitchFamily="34" charset="0"/>
              </a:rPr>
              <a:t>Decide</a:t>
            </a:r>
            <a:r>
              <a:rPr lang="en-GB" sz="5100" dirty="0" smtClean="0">
                <a:latin typeface="Arial Rounded MT Bold" pitchFamily="34" charset="0"/>
              </a:rPr>
              <a:t> what it is for, it must have at least 6 </a:t>
            </a:r>
            <a:r>
              <a:rPr lang="en-GB" sz="8000" dirty="0" smtClean="0">
                <a:latin typeface="Arial Rounded MT Bold" pitchFamily="34" charset="0"/>
              </a:rPr>
              <a:t>ingredients</a:t>
            </a:r>
            <a:r>
              <a:rPr lang="en-GB" sz="5100" dirty="0" smtClean="0">
                <a:latin typeface="Arial Rounded MT Bold" pitchFamily="34" charset="0"/>
              </a:rPr>
              <a:t> – use your imagination!</a:t>
            </a:r>
          </a:p>
          <a:p>
            <a:pPr marL="0" indent="0">
              <a:lnSpc>
                <a:spcPct val="90000"/>
              </a:lnSpc>
              <a:buNone/>
            </a:pPr>
            <a:endParaRPr lang="en-GB" sz="5100" dirty="0">
              <a:latin typeface="Arial Rounded MT Bold" pitchFamily="34" charset="0"/>
            </a:endParaRPr>
          </a:p>
          <a:p>
            <a:pPr>
              <a:lnSpc>
                <a:spcPct val="90000"/>
              </a:lnSpc>
            </a:pPr>
            <a:r>
              <a:rPr lang="en-GB" sz="5100" dirty="0">
                <a:latin typeface="Arial Rounded MT Bold" pitchFamily="34" charset="0"/>
              </a:rPr>
              <a:t>Record the recipe </a:t>
            </a:r>
            <a:r>
              <a:rPr lang="en-GB" sz="7000" dirty="0">
                <a:latin typeface="Arial Rounded MT Bold" pitchFamily="34" charset="0"/>
              </a:rPr>
              <a:t>for 5 people</a:t>
            </a:r>
            <a:endParaRPr lang="en-GB" sz="5100" dirty="0">
              <a:latin typeface="Arial Rounded MT Bold" pitchFamily="34" charset="0"/>
            </a:endParaRPr>
          </a:p>
          <a:p>
            <a:pPr>
              <a:lnSpc>
                <a:spcPct val="90000"/>
              </a:lnSpc>
            </a:pPr>
            <a:endParaRPr lang="en-GB" sz="5100" dirty="0">
              <a:latin typeface="Arial Rounded MT Bold" pitchFamily="34" charset="0"/>
            </a:endParaRPr>
          </a:p>
          <a:p>
            <a:pPr>
              <a:lnSpc>
                <a:spcPct val="90000"/>
              </a:lnSpc>
            </a:pPr>
            <a:r>
              <a:rPr lang="en-GB" sz="5100" dirty="0">
                <a:latin typeface="Arial Rounded MT Bold" pitchFamily="34" charset="0"/>
              </a:rPr>
              <a:t>Show the </a:t>
            </a:r>
            <a:r>
              <a:rPr lang="en-GB" sz="5100" dirty="0" smtClean="0">
                <a:latin typeface="Arial Rounded MT Bold" pitchFamily="34" charset="0"/>
              </a:rPr>
              <a:t>quantities needed </a:t>
            </a:r>
            <a:r>
              <a:rPr lang="en-GB" sz="5100" dirty="0">
                <a:latin typeface="Arial Rounded MT Bold" pitchFamily="34" charset="0"/>
              </a:rPr>
              <a:t>for 1, 10 and 200 </a:t>
            </a:r>
            <a:r>
              <a:rPr lang="en-GB" sz="5100" dirty="0" smtClean="0">
                <a:latin typeface="Arial Rounded MT Bold" pitchFamily="34" charset="0"/>
              </a:rPr>
              <a:t>people </a:t>
            </a:r>
          </a:p>
          <a:p>
            <a:pPr marL="0" indent="0">
              <a:lnSpc>
                <a:spcPct val="90000"/>
              </a:lnSpc>
              <a:buNone/>
            </a:pPr>
            <a:r>
              <a:rPr lang="en-GB" sz="5100" dirty="0">
                <a:latin typeface="Arial Rounded MT Bold" pitchFamily="34" charset="0"/>
              </a:rPr>
              <a:t>	</a:t>
            </a:r>
            <a:r>
              <a:rPr lang="en-GB" sz="5100" dirty="0" smtClean="0">
                <a:latin typeface="Arial Rounded MT Bold" pitchFamily="34" charset="0"/>
              </a:rPr>
              <a:t>	(O.W.L Level)</a:t>
            </a:r>
          </a:p>
          <a:p>
            <a:pPr marL="0" indent="0">
              <a:lnSpc>
                <a:spcPct val="90000"/>
              </a:lnSpc>
              <a:buNone/>
            </a:pPr>
            <a:endParaRPr lang="en-GB" sz="5100" dirty="0" smtClean="0">
              <a:latin typeface="Arial Rounded MT Bold" pitchFamily="34" charset="0"/>
            </a:endParaRPr>
          </a:p>
          <a:p>
            <a:pPr marL="0" indent="0">
              <a:lnSpc>
                <a:spcPct val="90000"/>
              </a:lnSpc>
              <a:buNone/>
            </a:pPr>
            <a:endParaRPr lang="en-US" sz="5100" dirty="0">
              <a:latin typeface="Arial Rounded MT Bold" pitchFamily="34" charset="0"/>
            </a:endParaRPr>
          </a:p>
          <a:p>
            <a:pPr marL="0" indent="0">
              <a:buNone/>
            </a:pPr>
            <a:r>
              <a:rPr lang="en-GB" sz="5900" b="1" dirty="0" smtClean="0">
                <a:solidFill>
                  <a:schemeClr val="tx2">
                    <a:lumMod val="60000"/>
                    <a:lumOff val="40000"/>
                  </a:schemeClr>
                </a:solidFill>
              </a:rPr>
              <a:t>Present your work neatly adding illustrations if time!</a:t>
            </a:r>
          </a:p>
          <a:p>
            <a:pPr marL="0" indent="0">
              <a:buNone/>
            </a:pPr>
            <a:endParaRPr lang="en-GB" sz="4400" b="1" dirty="0"/>
          </a:p>
          <a:p>
            <a:pPr marL="0" indent="0">
              <a:buNone/>
            </a:pPr>
            <a:endParaRPr lang="en-GB" sz="4400" b="1" dirty="0"/>
          </a:p>
        </p:txBody>
      </p:sp>
      <p:grpSp>
        <p:nvGrpSpPr>
          <p:cNvPr id="6" name="Group 5"/>
          <p:cNvGrpSpPr/>
          <p:nvPr/>
        </p:nvGrpSpPr>
        <p:grpSpPr>
          <a:xfrm>
            <a:off x="0" y="5528718"/>
            <a:ext cx="3275856" cy="1177829"/>
            <a:chOff x="0" y="5528718"/>
            <a:chExt cx="3275856" cy="1177829"/>
          </a:xfrm>
        </p:grpSpPr>
        <p:pic>
          <p:nvPicPr>
            <p:cNvPr id="5"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70" t="25319" r="71657" b="62692"/>
            <a:stretch/>
          </p:blipFill>
          <p:spPr bwMode="auto">
            <a:xfrm>
              <a:off x="0" y="5528718"/>
              <a:ext cx="2401214" cy="99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1115616" y="6285759"/>
              <a:ext cx="2160240" cy="42078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t>i</a:t>
              </a:r>
              <a:r>
                <a:rPr lang="en-GB" sz="2800" dirty="0" smtClean="0"/>
                <a:t>n transition!</a:t>
              </a:r>
              <a:endParaRPr lang="en-GB" sz="2800" dirty="0"/>
            </a:p>
          </p:txBody>
        </p:sp>
      </p:grpSp>
      <p:sp>
        <p:nvSpPr>
          <p:cNvPr id="2" name="AutoShape 2" descr="data:image/jpeg;base64,/9j/4AAQSkZJRgABAQAAAQABAAD/2wCEAAkGBhQSEBUUExQWFRUWGRgXFxgYGBgYGBgZFxgXFBcVGBgXHCYfGBkkGhQUHy8gIycpLCwsFx4xNTAqNSYsLCkBCQoKDgwOGg8PGiwcHxwpLCksLCkpLCksLCwsKSwsKSwpLCwsLCwpKSwsLCwpLCksLCkpLCksKSkpKSwpKSksKf/AABEIAPoAygMBIgACEQEDEQH/xAAbAAACAwEBAQAAAAAAAAAAAAAEBQIDBgEAB//EAEYQAAECAwUEBwUGBAUCBwAAAAECEQADIQQFEjFBIlFhcQYTgZGhscEjMkJS0QcUM3Lh8CRigrIVFqLC8UOSNVNjc6PS4v/EABgBAAMBAQAAAAAAAAAAAAAAAAABAgME/8QAIBEBAQACAwEBAQEBAQAAAAAAAAECERIhMQNBUSJxE//aAAwDAQACEQMRAD8AxZmCHb7PMekZ4w+V7o5ekc2TqxLJfunnFCpjaDti8H2R5wCKuGikoKtDqyENbJbSAhiRnTMUD55isIFywFVepg2zllgaCnhBZ0J633RO3hcvGfeLje5GfZBFj2p6iRk1SGahyhV9l4dE/goNwoY0NmAC1niI58urWkvQ2QoldG3Hlr++cdtskFCwRUBn1YuRF13yczv/AFfxJiy3J9kvlChs/ZJTWEhviX/cYS3dLYntbm5c90aGRL/gv6l/3GMxMmMAHapr2xrEUXLl45m9IoPrD+WMSGNWp2HLuhbdwSE6QwlTkpLuO8RORxO7JJBU4qAQ/CjGMvNlBVtLj4T5xt7OkFRIyKXEY6en+MPI+Yh4fpZM5bRhmrbs5mLpiQUAtp/zHLcn2yotkpcNu9Y1QrlqIkkAMA9Wirq2QFCrpg5vYkc4EXNeUkDRMBwgtVoW/vFjFH3xQGZi62h4BW9OMaxnRqJmwo8Ib3PVDwlQdhXKHlxqaVzjPO9KxnZTapp6xXMxHHHLWPaq5mI4Y0njK+myjDvBsjl6Qlww7CtgcvSOfJ04lktHs1c4Gs8oYucGSRsKHGB7MjbbjDIFbZOFQapziqyqJU7MHrzaG82UTMA+FootkhKGw0q57orfRNd9lCXlz/zp8jDWcvCpTfN/tJ9IWfZMPZT/AM6f7TDW0DbX+b/aqMcvV4+J3fe01UsMEp8fOGFnWpUmaVlzRuFNIWWNLCG1lPsZnZ5Q9dDZfIT/AAJ/Mv8AuMZOdJCygHLEfAmNhKP8CfzL/uMZWSNscz6w8U0bKkgDKKLRJSoGkEmawilb8Hhpam5EtKlj/wBIRlZpa2nkrzEa+4x7NH/t+pjJzx/HdivMQsf1VYvpFalItRYtQU747dV6rVNSkgVdzFXS0/xJ5epiHR5uvTG34zadUv2Su2E67EVoBCilgctYfLHsl8zCqSfYntiFwitlgIS7k1Z4XTAaDSNPOl4pJcVCjGftUtlJjSVNi1CNhfKHlx/hEUhQ3s18oY3K+CIy8Vj6VWz8VXOIvErWn2iuccaNJ4yvpo8OJathPKE0OZQ9mnlGGTfELL9084Gk/iDnBKPdPOA5Z2+0QQjIyySN1X7IWW1eIU0MM1roQ9WcephLMn4k9oEUG4+yf8Kf+dP9sNbWGWv83+1ULPso/CnfnH9sM7Z76vzf7VRll6qeO2RToTDWxD2M3s8oX2OWMAIyIEMLIQJU1tG8oNkElI/gT+ZfnGTs5GNL71esa2Wp7CfzL84w02fgILE1NAHOe6KxLJoSzQDPmNnFNrvfBLxYTlqGb90jMz7+mKDk5lg1ANfKGJi+n3ZfMmXKQFzUJPVsxUHetDGcNoSu2AoUFAhVUlxpGHUFKyB7X7+EL5qp0leNJUk7xSHjieRt0wH8T2epivo8h5w4QstN5KnkKWXUAxPr4wx6PzgmanjSNPxk2CvcXzMLrEHQRzhiC6F8/SF9gyrx9IhcQtSmlq5v3iMvas0xqLzkFMsnQln3jSMzbAxTFQUQfw1cjDC6AQjLSBpKmS/Awxs8zBLLft4m+HPSC1KeYrnHmj047Z5x141jG+mUxMNpfuJhaYZyzsDsjDJtFIGwrmIXyfePMQyA2FQvkp2jzEEOr7RRlDQEGFKFjqv6oY20sD2wDZbCpUtJoA5qSB5w54Vb77KEESpzgh1pP+mD70IAmkkhi4Ztys30iv7PbCZVnUMYJUQQQcQGYbsge32FypBmKJo5Jzopy2UZ5ernhvZJKUy0mXLdLD3ie+rQ0H4CywTQZRlrzuu0fdwJU4qTsjCWBFN4jSFWGzlJNcIfuiOjAWVX8Cr8y/OMpJmkGhap840ditqTY1gEe+vUb4zVqlYZRmbifGoi96hTHdD9IbckyjLNVL78wfQd0ATJGJSZKUOSKnQalzprFEmSqYApVW2+JOVeFTGr6KWT+HUo++pSnVrQkBuFIVvGNZOVCXZdDlnSovViC3FtN3bELTdKJhU42U0HMZw2k2SYtftEppktLg/Ua6wBeF4MpaJaQQn3qgGutYnvbS6kYW3WMSpoIFAoU4Q0n2VCSFBLEGhEAXhNxrbV6jUcDBMiQvZJW7mg50jpjjyh9ZJrIUD+6QPYVZ9scsshQSoPuziFltIGIVzOhbIawqUTtTmUUv8AE4jO29O0mH8/aQ43whtatsaw8To2SNkvkxglLFBaKbOxSQciGi2XLCUs7wUE0z3zzicQmjbPOJRbKmj74c2WXsDlCdSq5Rs+i16SZcsCZLCl6Eh6bq5Rjk2hTZbrmrSSlCiDlTPlEbN0OtilEizTSCR8NI+kJ6TrAaXKSkaZekRV0ptJ1A74mZQ9ViJv2cW5eUhn+ZSR6xKzfY7bCAFrkpb+ZSm4UTGwm3vaFZr7hAsy0TSXM1UPnPwuNC3V0cTd8tQM0rJLlgGdm10i+6rnlTlLmrUVZbLt81aRRa5RUHKiecKpd5LkqJHunMesR72bTXbd3WzpiUrTKlSsIAIxEkvvPDxi68rGg7PWPxAAfzjOKJRNROJdBLL3FJ17HeG942QZgCDodqLdJRhYLpwCR5CMxes9JCJVQFEktmzeeXcYLvFWF3LCMxPtRTM6xQKglg3GtOAfWFrdbY9RO75eEzA+IBNDu98N4jujW9GSPuyTzP8AqMYyw2xC+sANVjPkdBuzh50YvAygZcz3QaHUPXugym14ZaO7ReAAoUqNdnI5HjTuMZK8ZKEhU5YYgE0Nd+F/SG1/22VhKysc3y7YwN99IOuIQn8MGv8AMfpFfPGl9c4qsClEqmH4i57T9XHZH0Sy/c1ykyzZyJwSFBYWogkM7jSMLJsrobExSqrZFOhEau7kYEYvjX3gHJMbXty0VYroC1LAWUgtnXSJruQS6dYG3s/g8EyZeFNak1MKrdNc0iSQmWRIBAWC5fIiEtsuJZUCkoPaR5iDJgiszDvihtFF2zClmD/mETmyFoG0G8R3iOKnxEWg56QDZROG2ecdiy3TwZhYAb4rxxbOjlhUObvVQcoVrEM7vyB4Rlk1h5cd8/BM0yV6GNImMCD70MLm6U4CJcyo0Vu4GM7irbaoEcMusDSLelQcEEcDFky1Bs4Wgsm2UEUjP3jY84cItwGsUWmehWohwFt0TcSVSlaZcj9Ia3baXklCvelbJfVPwnup2QjmoKVhaGcccxqIHvq9AlRKKEhj5s0VMdlbpK85uIlLg7VS4rqzbtIQCb76QBoS9AGp3MSIon20rVUMobviEAlZUsMpJCk5KDggGvaCRFX56hz6bo+4Ey1TXKSHFUigxKBKVHhw5Q6vq9ZabQJbJSEJbEx2jqNkhkj1jO2KetEwKYFq6EHaer1Pu0B3QxvGbLGNRZa8LDVyoOT5d8Z5T9aY+6DXmtE6zKGEJKC6sL1TiYTASSSHYHc430yJsRQsAsz5vlxp290by1yEy09aRQpwEAVKVBqDhQ/0iMWAEljVST2HMfSNsemWXdN7OoAAIBUXDk7sx9Y1tiOI4jkKdusZKzWl1AgABLOBrhCRly8o1SLdLSgAKGT574kZCrXaKUhJMOpi203qg6jvgJU0HWKk0hJReK1NHlGKJisIxKyy7YYeWsAOaCKjaQQ+kW2mzFaKBVRoIGNmwpArlugAOcdox14rme8Ym8XGdNSqsOLKpKU1aFartPzDugpJCQxPhGN02g1c9OH4YHsktOLGSBuEUYXDvSLJMhwYkxSlgFwW5OI8u8Fy5YUlb4lF3qG7YEmopF9msqZklKSQMCipT7jABt3yDP2iAMJBo9c6eEC2ize0UoBkhg2lY0HRNXWKms2F0hI3ZiFlssKjNMs0Duo6MkQTu6FQu+SCErUBwbf+kKbzSrrCND7sa66buIDpCWAIGIEna+JqB89fKLhckszcagSS1DlQAZRpMuPTPKxgZt1TNlbZFn0Yn/mKZ1zqQhC83EzfkVHMZ5GPqdvkpXJUkJYBjuqCP1jPXl1ZSE4SkAHDXFTUl65v3wctlLJWBl2TZDattO+WVOcGyiEkqIxUy3Hfy46dzx6l1UBA7c4IMndnv8+cPjuNOeqjNvIrky0qzTtK4sWQO0MO/dABlD4tz8XfTvglVnI0o1AMtz18y8UWizBTBRIyqND6iDj0XLtCWoOVJDVYtvz05GC1TArXIsX0hYoYBgCiBUigyJqeef7pF8uUcFATWqt/6RMir4vnSkpStQAU/dpBtns6BZytjiCSTzEL0SthQ+YjCOOpjsx5CsTEy5iWIGisuyNNMza452OQFKS5c1pEbZeMrCUqSrwziy6LMUWdINDUtwOUC2q6wUqNHqRtDyiLpUdVeacIoW5wLMtySNe+IWexuhyoV0doIlWKWQHBPbBoFNqWCaZxDFDSbY5fynviP3aX8p74uWM7jaZqmQPMU8WKMDqVWM2uxMqaWzygiXPZJzFd8BSl0i7FSJsOCFrhVbppChU5tB+OghXbUkrDAmulYcFbToROMuVNmEUKgEk6tnTmQO+Hdguv7yqZNmklEssR8ygApSW3AEPzhfdyMNjlghmYkHniMMbjvFKZc6UV4TjWoNmQtlgtqMx2QZ3jjuH85yy1Xplrw4iFhiaigIGQA3DshRePSQoSSjCmj4nxHdmaDugqfMSp3UlR4pPiYzV92VrJaJlGJShLAgMVBSs9AyR3xlh3Wv3+eOtl8zpm6iStS1cPdHf6RXOvlU8pcMEhgA+R3nWM9aLH1ZSn4iAVcCqreIEPbksIVjClYVJAUR305x1akcUiyUkqNBDWRZwBCiVeaQvCEkF2OIdmkMJF7dWS4J3YfV+yGYxNg5NAVqu0FBYOupS2b8YIX0uls3VKfiRAqemKZbkSCX3q/wDzAbIW0rMxi4IDHTsg6yTMCRme3jB14W771hWJYlqqAzkqHEnjlAdolFADvm/l9IOg0NlQDKJ/eUdkr2Ehg3KBrrtgMk+HdF93TQtKRkdxoaOfIRCoO6tSvdFP0f0hDbCyiCN8a2YUYVBKNwBBNSRhJq9HxaiMnfYwzVB3LAnmQCfOEcoOyTNlQ0aKLDaTiwkkB9I7ZTRXKBbOdtPOLiLTpcvnEItUYpeFpWzb/BZ5/wCmrujyejlo/wDKVG6mX6jcTF1jvRK0LWXCUM+pq/0jHlk04xgU9GrQKlDDiRB1g6LT5oohhv078o+hWWyrmMeqSgaFZxHnhFB3w2lXQG9opS+GSe4QS2i6jD3f0IQn8ReM/KgYv0jTWTo+lAdMtEsfMplK+gi6/r8RZEAISCo5JGXa0ZmT95toCl9YEE0QlJHmwAh6/qdrb/XLDpRNC1VKhTkwbOMDabyXLmhaTVPuku/5TvDEx9YuL7P0JZc5IUvQGoTu5njD609FrPMS0yUhQ4gecXP4m3T4bZr8tlqmpkyc1kCgcB9SdAM423SqwS5VjVLnYSoBJAGZwkF1E7yK840F4XlIsnsbJKT1hpsgU5n1jLdMrnVLsiZsxTzFzADubCosO6DjN9Hcsr6+VsVLVMXVjl8yjknlqeAhncC1BU3aOSVO7VLvlxEXruozJqZKKYaE8VAFZ8QOyNKu5E2eWwDUzNSeJeNGbGrkPNJc7RJORL01IidqOHIlucXT7FjKpgVhzwAagUzGTtEhLZIcvx1hApWTqT3mArS5oCe890aBSQd3cIqSljXnlD2C9cpkpSH2QDrmf2YY2Gy9cknFUKrz/wCIgq0B8gWg26bZLQlSSCkklQUKu7OFJPLMRJrk2VSAzkDeKju0iEiyKQesJUQddCzlvAwdJvJBIS9TwP0gi0F5agPhwqHApJPp4xNy01+eHJn5S1PhLguxB5tlBk+5StRIWC+hoex84OtkhBmFfxkpIr2ZR2x24PgWzjInUdusG9zZ5zjdBLL0WRkZpQTRlpbuORgkfZ4UkETAWg9Vplj4wOGY7orVfiAyQs5gApf1iLcvylOP7Ak3onM+ZMUf5Sm/MIsmXvMCiyyQ9HaJf4xO3+Ah/wCx/gwKJh3wfY7ThkTUqcKU2Eb2eIhaTmCP6vrEky0byOY+kXxTya67ekUpgMTMNaacYdS73Q1FA8iI+ciWn5vMRYmzDiW7YXHQ3sUu3Y70BIdKcYqKZU8o+i2K2JIGUfLVyquygRkapbuhhYb0nJolS1duLzTBq72V0+km2CAb4tOKRMwkggaRmZF8ztf9SR6MYrV0n2JyQuUvCGX7yQjXaNRlpB2WoQdHr2KJi3AKsR2iHPKGXSe2qnyMKmYKCqD+VQ9YwWKeAm0AoSJq8MtG0VKcsCBSmsNrbPnJCpa8JVRsDsN7ueUOTsbSsE1MqctZ1mn/ALVAlJ/1eEQ6RXnjSqumEbq0r3wotCFCXtHaYjxceMJbRalE5uHFEkOOxdcxviiO0SRgA0FG1pA01hFMm9dgPLXnnsM+mahAlrvJABcudAGJ7WJHjD0QhUwCiR+98DLnElhlqd/6QAq2KVoydwNTzMFdeEpSMGYHxcxBoJrIAimVO2xWjiu4amJTrURQBPE5jsiqzKUtaQSwJAoMnLE0EGg1063ypeygpwigD5frx1gW1WwLBYkEhuyD5/RBAaUkJStQcTGUokasSWB+sCf5JmOfaKLbmjPhG/8A63wBMtJ1J3QtnWzaFdT5Q7X0OL1xnnFX+WgnQ+EXNRlbaXm3A6xFM84hQ0IJ7IboudshFibtPywDRcolRJdhEsJ3wz/w87o99xO6DQa1wfgHY4i1NlBFEL5hiPGHiLIhOSR3AwQhhu7hEclcWeF0LORbgQx8HiuzWaUpa0Y8SpdV4Xwp4KUzPweHqLvlpxYQBj95vi5k18Yq+4SEy+qwIwHNATm+8awchxJ7NbJQSqakjqEO81SlByNEAp2ho4MUqt5QeuWsIlrZMiUEnHMJyUp04t1AKRo1XVKWlIWhDIqhJAIS2VMni02CUqYFkJK05KZJUOT1GcHIarJCVNQTL65KrZPqBtYJSN6QE0YalnMSTdvWKTZpc8YZJxWpe1iUc8JUzVq9fKNeiwy0rK0pSFqoVYRiI3Es5gC2SZMmWpIloaY7oShIxnVwBXTfnD5FxILNOTMmLtfWA2eUCiUkBQBIoVlxU6Bn8Ixqr8UVrAWqcokklCSQCS7AqDBI0pvj6DetxkSkom4UJFRKlpSEpetcwTXlGJvawTEhpRYDQDCe8fSHM8fFX5Za2TKtswkhaZgByxDI73AGfqIUW0V5cIP/AMTXJUcYXtZkkHuUOzTQRG3IC0GYAoJAd1BnUT7vcCYtl/0uMlLAtvHrFZUAaCK02oYSO0cCP2YhLSVlhn+84ZLOviap5cDcB9fWB12Nb4QCo/ygnyEemk4y4bgSzUyrDAorygmx2tcpYVLbEHzAIqCDQhsiYAsi8X0gtc0tnl+zCEaKz9MZ/VCWpCFBLEKOIKSRkQrFXtgyZ0+UVJX1acYDEhRZQ3EM0ZBEtSqgEvBdlupajuibpUmV8a6y/aAnrcS5akpV7yQoLAPzJCgMPKNJLvKUoCZRcpeSkj3fz1fwpGJkdGkAbZJ8PKGNwy1S7SJaC0paVFSTWqQGKdx9AYnlPxpfnlJutNOmywoCoCvdVTCeD6HnHF2eW7EhzoVMTyEdIQzYSRuABHcI8ZaVM6VUycJpy3Qck8VS5KRp3Vivq08YJCEvTF3CJ9WN6+6HyHE9NoiBtXZGDtci1EFSJ8yakFykHCsDXZBHhFdttG0h1Kakx0lRwh2OJNCCHdj36xhpo3NovJKQ5UB2wBKvOXidUxOI6BQPlrGZs10SBPwFcwFBBxHCzuCDUVFMmi22XzMlT1mRinJRkQzNooow5dkPiVybBM4qFFFucTQ/zGMHd/SiakkzA4JKsipiolRAYOlNcnjS2C/Jc1IUl682/TuibKe4d9cd5hXZbalV54VH8OVjHMMMuawf6YInWkISVKZKRmokNzd2j5YL/mLvFU+UhS9ojCkEky/dam8V5xWMvZbksfVb2tONRq5hFapDxCVaFrUGSoYsioFPGuLI0y3xaUllVTs57QjLjXdzxJPuyAslQHBxkf8AiIWgSiK7Q3M/g0WT7WlWsJLkljGrdhT4lf0jbHLUcn0w3l07brskLSzLlnQpQW8E5QusfR0oXjSsqSM9ggnhUw8vKYUgYS1fSF67XM0PgI0ltjHLHjdBVWefLUeqWpAObOH3ecCf5eUSSpQJNTxO+HIKurxFRdiaM3DSARa1HMnwhxNVS7oSnMwxu+wJU7DItCbriZocuDi8z9IcXRbQgqB1y7IWUul4a5GMq7UgMAAIKky0phbaL8Qn4hAIv3EpgFYfmAfuBIeMuNro544n062CGPR6w9Y81QYMUp0d/eI4aPxMYuTfGCYSuWqYAdlJIQngVAYsXJ25wxl/aBN1RLbcMQ7i58ouYWMsvrL036ZGEMGbLN48vjCS6+kKZ6XTskZpJrXzFM+EMPvesCRZYUyiTnf++6AxbB+6x37wN8GwVCa1cjvj02YlZBWCFaTEUWOeiu1ucVPHFGkYtkJ1kZZmFKJqcJDsSU0aqDlnnwgaTK6hUmZKYlQBUGJYlwrOgz0O6L1TCKgsYW3jPKiHbuEVEZNZYr1mpVOWGJSlRQFDEkqHuBjnXThC+57RaES1JmlNTiT8JDqWVgmgzILVZ+yM6LUr5j3xWufRyS3GL2ni2d4X+VJlATPccl/mLglzU7JAY0zgaVf0lGIoQJalti6sYXIdiQKHM5NnGQM7FlWIdYRC7OSN/YukSVSVpxKACkFQxBJVhUFgBRrmj9C8ZNXSqUrrEkLddEihY4gz1iN0SesKkuxp6wOLI5NRTP8AYEVyn6nV/Cyz3xtdvrBllteBZc5pT5qjKT0HrVabR84NvfFjGF2wj6xVw/Cn0vv8PLXbzMIIyFOZzjS3V0fTOuu0zsPtZEyWdXwEEKS26oV/TGFum0TE7JTR3dhUUdKnzSwpuMbro9earNJWeulkT5ZlzZakqSGUCEszjEnEcmicrxVj/olmlpKW1ST3KUPSFZUxY05s/lDe2TR1bSmYBQSz55/FXOM2qx2jVHeaxWFRl6qSCJoxCjq00LkQYuUgvQa7tO2OTULIQgN1gFQ/b5RORc09bgBJLNmfpF7iNBZyEAimm7VhBNnmjAnkIlM6M2hWYQG/m/SKjdU2WGUABz9Wg3BqpWqY4PCAUqgmZZphFBTnFAsitzQ5Ymmt123q5hKdQ1OIf0EPP8cOrwhsF3EOSpI4VgyUjRvOM7rbSbkOZd7Eh9OcT/xg8IWSUNygkBPGF0ex0meMsjFykvDmbYZVrco9laBmk5K5bx5dlUMwrlKKJiWPnxBjHTeVXMyhXbMxyhsVAgtCe8VgEE8YcTQs2bhEKLRbyVDDplz0p6Ry3WzGaZQXdthZlKzJYDsJ76RtJMZusreV1BF32RQS5qTBYlb2iTVYUyz4gFvERT1n05nhGVu206emWzqVoID4lNx0y74jJmzFLUE4XcirCj5uaDtgqx3sZIVsoUVYWKgCUlJJGEkOHcgszwCm1MrExBd6Ejw0ipJpFt2kbmJmKIAJcuxCmbkYqsCArGpWmHQ7vCJT7xYAgAOQMvNotueW2MPQkduyH84pDq0FM0IQllLLFUw4UAaFJNC9a7ojeNqUhKkqKSfiYpIBDpoxrRINDrBNrvTGpKChICRhISHxM7qIUWxF6+gpAd4pA92Wkf0Jh9Dbt12kKlOoUSovq4Z8o0t2z5CgyVJUQ1S9aBiArLPmIyd1H2c1Jzxcs0kekC3XLZVSTiGWHFkfDLOFZsS6N53/AItwJb/4v+I0hdNDGIttgWlapuPAQzVOLQZvSjw1PSPYT7QJUwxOhSq/ygZ84Vxt1o5lre2iprEFoBoajsjPy7bMme594mD+SUEjvLwddd0WlU1B6qagPtKmLd0sXThozxPDQ5bErudJ93Eny7oFmXMoceWcaRVgUnMERG0uhClEZAnLdC5VWoxQQSpSNKPvf9v3QfKs3OG3Ru7yoEsCVEqL8YbWu7JaPxFJRyO0f6RU90Vck6ZoWeJdQd0M+pDsgLUPmKcI71EHwiz7t+3g2Wl80Dex+HeDw4xZLvmVNV1NrBdnE0A00BV9YXzbN1Yd3yYakksw584Jk2Rg5zPvMKcolW9AL1uw2dYGILSv3CC76+WsZC+7wC1BKahLureeHDjrGnvS6VqSoIUQCGKXIcbvE98ZqXc6kr2hy1eLx1O05W3oLZZBSQshxm0F2WeBTKrv2EeRhkbCtaaIV4jzj0jo/MFVYUjiST3CC3fpySIYXHvfvmI4Zf7+kMUXS+cxt7D/AOx9Irm2NKaAlW8lTeUQvcLFJqaEk6CL5V2k1ZuYgmVQ0wvqABTtiydaSezdFJtXousMygkjcRTxi2ZIlS04ksltMh5GFarSr5jTjFnWzFBnDdh9INloNbbCROdO0FMoM259IGvBzoe6D5NjGYcb2y7oJVc+P/qKGgbCfQPFbhaZmxzVYlpSgqJbwcbuMQu2YjrQJiSoMzOQx30z5Rp5XRhcslSFhSjTaoG5Acops/RgIW6i5zy15w+ULQqy2CQRSUB+ZJ9YZoulCqsk/vwigTQgMa7op+/h2Ytzidno1sdk6kHAWBOTuObQylXipnIHPKM8LYwz7DteEFyrccqHvDd8SrZ2q8x8QV2JfyeFt8zutlGWgFOJnKqUBchnLZRAWo6juMTRaU/KfCDwKrLMUlOHFhG5Ban5hXxEeSEocpAfe3rrHhPSSzBm1GvZHllLUUR3wE51uI0Vvp+kewq4/vsigpTqX40EEP8Ayj/uEAQloxKxqLfKlvdG8/zGCUp4+Ees6Rj7IsmRO1aQKw1YgpQZwO6JJSIqm5wBFQLBj3iITpXHLIRYqPK1gBTaJpFFAFtTkOwVgeSQp3IrzeC7wNFcxAclIxJ5xRJzLFgLgkgxVgcUhpma7hC21mpglCgy2IyPbHZUtXKOfFBcgbMAVBKsQ2vCL0TFROTkYKHumFTUomKAo5i+QoqFXgaylz2mGMqDZIPv/fOOfcUnMendBiRXv8o4n34eyVybvFB6v4GJrus7weyCFhgGjqDsD8wgMEbKflKYjiPzHuhzMNeyBLWM+UABhOb5cIomJc59sE2X3YhKFTCCtQY0+scK17vCLEqrETMO898Mn//Z"/>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hQSEBUUExQWFRUWGRgXFxgYGBgYGBgZFxgXFBcVGBgXHCYfGBkkGhQUHy8gIycpLCwsFx4xNTAqNSYsLCkBCQoKDgwOGg8PGiwcHxwpLCksLCkpLCksLCwsKSwsKSwpLCwsLCwpKSwsLCwpLCksLCkpLCksKSkpKSwpKSksKf/AABEIAPoAygMBIgACEQEDEQH/xAAbAAACAwEBAQAAAAAAAAAAAAAEBQIDBgEAB//EAEYQAAECAwUEBwUGBAUCBwAAAAECEQADIQQFEjFBIlFhcQYTgZGhscEjMkJS0QcUM3Lh8CRigrIVFqLC8UOSNVNjc6PS4v/EABgBAAMBAQAAAAAAAAAAAAAAAAABAgME/8QAIBEBAQACAwEBAQEBAQAAAAAAAAECERIhMQNBUSJxE//aAAwDAQACEQMRAD8AxZmCHb7PMekZ4w+V7o5ekc2TqxLJfunnFCpjaDti8H2R5wCKuGikoKtDqyENbJbSAhiRnTMUD55isIFywFVepg2zllgaCnhBZ0J633RO3hcvGfeLje5GfZBFj2p6iRk1SGahyhV9l4dE/goNwoY0NmAC1niI58urWkvQ2QoldG3Hlr++cdtskFCwRUBn1YuRF13yczv/AFfxJiy3J9kvlChs/ZJTWEhviX/cYS3dLYntbm5c90aGRL/gv6l/3GMxMmMAHapr2xrEUXLl45m9IoPrD+WMSGNWp2HLuhbdwSE6QwlTkpLuO8RORxO7JJBU4qAQ/CjGMvNlBVtLj4T5xt7OkFRIyKXEY6en+MPI+Yh4fpZM5bRhmrbs5mLpiQUAtp/zHLcn2yotkpcNu9Y1QrlqIkkAMA9Wirq2QFCrpg5vYkc4EXNeUkDRMBwgtVoW/vFjFH3xQGZi62h4BW9OMaxnRqJmwo8Ib3PVDwlQdhXKHlxqaVzjPO9KxnZTapp6xXMxHHHLWPaq5mI4Y0njK+myjDvBsjl6Qlww7CtgcvSOfJ04lktHs1c4Gs8oYucGSRsKHGB7MjbbjDIFbZOFQapziqyqJU7MHrzaG82UTMA+FootkhKGw0q57orfRNd9lCXlz/zp8jDWcvCpTfN/tJ9IWfZMPZT/AM6f7TDW0DbX+b/aqMcvV4+J3fe01UsMEp8fOGFnWpUmaVlzRuFNIWWNLCG1lPsZnZ5Q9dDZfIT/AAJ/Mv8AuMZOdJCygHLEfAmNhKP8CfzL/uMZWSNscz6w8U0bKkgDKKLRJSoGkEmawilb8Hhpam5EtKlj/wBIRlZpa2nkrzEa+4x7NH/t+pjJzx/HdivMQsf1VYvpFalItRYtQU747dV6rVNSkgVdzFXS0/xJ5epiHR5uvTG34zadUv2Su2E67EVoBCilgctYfLHsl8zCqSfYntiFwitlgIS7k1Z4XTAaDSNPOl4pJcVCjGftUtlJjSVNi1CNhfKHlx/hEUhQ3s18oY3K+CIy8Vj6VWz8VXOIvErWn2iuccaNJ4yvpo8OJathPKE0OZQ9mnlGGTfELL9084Gk/iDnBKPdPOA5Z2+0QQjIyySN1X7IWW1eIU0MM1roQ9WcephLMn4k9oEUG4+yf8Kf+dP9sNbWGWv83+1ULPso/CnfnH9sM7Z76vzf7VRll6qeO2RToTDWxD2M3s8oX2OWMAIyIEMLIQJU1tG8oNkElI/gT+ZfnGTs5GNL71esa2Wp7CfzL84w02fgILE1NAHOe6KxLJoSzQDPmNnFNrvfBLxYTlqGb90jMz7+mKDk5lg1ANfKGJi+n3ZfMmXKQFzUJPVsxUHetDGcNoSu2AoUFAhVUlxpGHUFKyB7X7+EL5qp0leNJUk7xSHjieRt0wH8T2epivo8h5w4QstN5KnkKWXUAxPr4wx6PzgmanjSNPxk2CvcXzMLrEHQRzhiC6F8/SF9gyrx9IhcQtSmlq5v3iMvas0xqLzkFMsnQln3jSMzbAxTFQUQfw1cjDC6AQjLSBpKmS/Awxs8zBLLft4m+HPSC1KeYrnHmj047Z5x141jG+mUxMNpfuJhaYZyzsDsjDJtFIGwrmIXyfePMQyA2FQvkp2jzEEOr7RRlDQEGFKFjqv6oY20sD2wDZbCpUtJoA5qSB5w54Vb77KEESpzgh1pP+mD70IAmkkhi4Ztys30iv7PbCZVnUMYJUQQQcQGYbsge32FypBmKJo5Jzopy2UZ5ernhvZJKUy0mXLdLD3ie+rQ0H4CywTQZRlrzuu0fdwJU4qTsjCWBFN4jSFWGzlJNcIfuiOjAWVX8Cr8y/OMpJmkGhap840ditqTY1gEe+vUb4zVqlYZRmbifGoi96hTHdD9IbckyjLNVL78wfQd0ATJGJSZKUOSKnQalzprFEmSqYApVW2+JOVeFTGr6KWT+HUo++pSnVrQkBuFIVvGNZOVCXZdDlnSovViC3FtN3bELTdKJhU42U0HMZw2k2SYtftEppktLg/Ua6wBeF4MpaJaQQn3qgGutYnvbS6kYW3WMSpoIFAoU4Q0n2VCSFBLEGhEAXhNxrbV6jUcDBMiQvZJW7mg50jpjjyh9ZJrIUD+6QPYVZ9scsshQSoPuziFltIGIVzOhbIawqUTtTmUUv8AE4jO29O0mH8/aQ43whtatsaw8To2SNkvkxglLFBaKbOxSQciGi2XLCUs7wUE0z3zzicQmjbPOJRbKmj74c2WXsDlCdSq5Rs+i16SZcsCZLCl6Eh6bq5Rjk2hTZbrmrSSlCiDlTPlEbN0OtilEizTSCR8NI+kJ6TrAaXKSkaZekRV0ptJ1A74mZQ9ViJv2cW5eUhn+ZSR6xKzfY7bCAFrkpb+ZSm4UTGwm3vaFZr7hAsy0TSXM1UPnPwuNC3V0cTd8tQM0rJLlgGdm10i+6rnlTlLmrUVZbLt81aRRa5RUHKiecKpd5LkqJHunMesR72bTXbd3WzpiUrTKlSsIAIxEkvvPDxi68rGg7PWPxAAfzjOKJRNROJdBLL3FJ17HeG942QZgCDodqLdJRhYLpwCR5CMxes9JCJVQFEktmzeeXcYLvFWF3LCMxPtRTM6xQKglg3GtOAfWFrdbY9RO75eEzA+IBNDu98N4jujW9GSPuyTzP8AqMYyw2xC+sANVjPkdBuzh50YvAygZcz3QaHUPXugym14ZaO7ReAAoUqNdnI5HjTuMZK8ZKEhU5YYgE0Nd+F/SG1/22VhKysc3y7YwN99IOuIQn8MGv8AMfpFfPGl9c4qsClEqmH4i57T9XHZH0Sy/c1ykyzZyJwSFBYWogkM7jSMLJsrobExSqrZFOhEau7kYEYvjX3gHJMbXty0VYroC1LAWUgtnXSJruQS6dYG3s/g8EyZeFNak1MKrdNc0iSQmWRIBAWC5fIiEtsuJZUCkoPaR5iDJgiszDvihtFF2zClmD/mETmyFoG0G8R3iOKnxEWg56QDZROG2ecdiy3TwZhYAb4rxxbOjlhUObvVQcoVrEM7vyB4Rlk1h5cd8/BM0yV6GNImMCD70MLm6U4CJcyo0Vu4GM7irbaoEcMusDSLelQcEEcDFky1Bs4Wgsm2UEUjP3jY84cItwGsUWmehWohwFt0TcSVSlaZcj9Ia3baXklCvelbJfVPwnup2QjmoKVhaGcccxqIHvq9AlRKKEhj5s0VMdlbpK85uIlLg7VS4rqzbtIQCb76QBoS9AGp3MSIon20rVUMobviEAlZUsMpJCk5KDggGvaCRFX56hz6bo+4Ey1TXKSHFUigxKBKVHhw5Q6vq9ZabQJbJSEJbEx2jqNkhkj1jO2KetEwKYFq6EHaer1Pu0B3QxvGbLGNRZa8LDVyoOT5d8Z5T9aY+6DXmtE6zKGEJKC6sL1TiYTASSSHYHc430yJsRQsAsz5vlxp290by1yEy09aRQpwEAVKVBqDhQ/0iMWAEljVST2HMfSNsemWXdN7OoAAIBUXDk7sx9Y1tiOI4jkKdusZKzWl1AgABLOBrhCRly8o1SLdLSgAKGT574kZCrXaKUhJMOpi203qg6jvgJU0HWKk0hJReK1NHlGKJisIxKyy7YYeWsAOaCKjaQQ+kW2mzFaKBVRoIGNmwpArlugAOcdox14rme8Ym8XGdNSqsOLKpKU1aFartPzDugpJCQxPhGN02g1c9OH4YHsktOLGSBuEUYXDvSLJMhwYkxSlgFwW5OI8u8Fy5YUlb4lF3qG7YEmopF9msqZklKSQMCipT7jABt3yDP2iAMJBo9c6eEC2ize0UoBkhg2lY0HRNXWKms2F0hI3ZiFlssKjNMs0Duo6MkQTu6FQu+SCErUBwbf+kKbzSrrCND7sa66buIDpCWAIGIEna+JqB89fKLhckszcagSS1DlQAZRpMuPTPKxgZt1TNlbZFn0Yn/mKZ1zqQhC83EzfkVHMZ5GPqdvkpXJUkJYBjuqCP1jPXl1ZSE4SkAHDXFTUl65v3wctlLJWBl2TZDattO+WVOcGyiEkqIxUy3Hfy46dzx6l1UBA7c4IMndnv8+cPjuNOeqjNvIrky0qzTtK4sWQO0MO/dABlD4tz8XfTvglVnI0o1AMtz18y8UWizBTBRIyqND6iDj0XLtCWoOVJDVYtvz05GC1TArXIsX0hYoYBgCiBUigyJqeef7pF8uUcFATWqt/6RMir4vnSkpStQAU/dpBtns6BZytjiCSTzEL0SthQ+YjCOOpjsx5CsTEy5iWIGisuyNNMza452OQFKS5c1pEbZeMrCUqSrwziy6LMUWdINDUtwOUC2q6wUqNHqRtDyiLpUdVeacIoW5wLMtySNe+IWexuhyoV0doIlWKWQHBPbBoFNqWCaZxDFDSbY5fynviP3aX8p74uWM7jaZqmQPMU8WKMDqVWM2uxMqaWzygiXPZJzFd8BSl0i7FSJsOCFrhVbppChU5tB+OghXbUkrDAmulYcFbToROMuVNmEUKgEk6tnTmQO+Hdguv7yqZNmklEssR8ygApSW3AEPzhfdyMNjlghmYkHniMMbjvFKZc6UV4TjWoNmQtlgtqMx2QZ3jjuH85yy1Xplrw4iFhiaigIGQA3DshRePSQoSSjCmj4nxHdmaDugqfMSp3UlR4pPiYzV92VrJaJlGJShLAgMVBSs9AyR3xlh3Wv3+eOtl8zpm6iStS1cPdHf6RXOvlU8pcMEhgA+R3nWM9aLH1ZSn4iAVcCqreIEPbksIVjClYVJAUR305x1akcUiyUkqNBDWRZwBCiVeaQvCEkF2OIdmkMJF7dWS4J3YfV+yGYxNg5NAVqu0FBYOupS2b8YIX0uls3VKfiRAqemKZbkSCX3q/wDzAbIW0rMxi4IDHTsg6yTMCRme3jB14W771hWJYlqqAzkqHEnjlAdolFADvm/l9IOg0NlQDKJ/eUdkr2Ehg3KBrrtgMk+HdF93TQtKRkdxoaOfIRCoO6tSvdFP0f0hDbCyiCN8a2YUYVBKNwBBNSRhJq9HxaiMnfYwzVB3LAnmQCfOEcoOyTNlQ0aKLDaTiwkkB9I7ZTRXKBbOdtPOLiLTpcvnEItUYpeFpWzb/BZ5/wCmrujyejlo/wDKVG6mX6jcTF1jvRK0LWXCUM+pq/0jHlk04xgU9GrQKlDDiRB1g6LT5oohhv078o+hWWyrmMeqSgaFZxHnhFB3w2lXQG9opS+GSe4QS2i6jD3f0IQn8ReM/KgYv0jTWTo+lAdMtEsfMplK+gi6/r8RZEAISCo5JGXa0ZmT95toCl9YEE0QlJHmwAh6/qdrb/XLDpRNC1VKhTkwbOMDabyXLmhaTVPuku/5TvDEx9YuL7P0JZc5IUvQGoTu5njD609FrPMS0yUhQ4gecXP4m3T4bZr8tlqmpkyc1kCgcB9SdAM423SqwS5VjVLnYSoBJAGZwkF1E7yK840F4XlIsnsbJKT1hpsgU5n1jLdMrnVLsiZsxTzFzADubCosO6DjN9Hcsr6+VsVLVMXVjl8yjknlqeAhncC1BU3aOSVO7VLvlxEXruozJqZKKYaE8VAFZ8QOyNKu5E2eWwDUzNSeJeNGbGrkPNJc7RJORL01IidqOHIlucXT7FjKpgVhzwAagUzGTtEhLZIcvx1hApWTqT3mArS5oCe890aBSQd3cIqSljXnlD2C9cpkpSH2QDrmf2YY2Gy9cknFUKrz/wCIgq0B8gWg26bZLQlSSCkklQUKu7OFJPLMRJrk2VSAzkDeKju0iEiyKQesJUQddCzlvAwdJvJBIS9TwP0gi0F5agPhwqHApJPp4xNy01+eHJn5S1PhLguxB5tlBk+5StRIWC+hoex84OtkhBmFfxkpIr2ZR2x24PgWzjInUdusG9zZ5zjdBLL0WRkZpQTRlpbuORgkfZ4UkETAWg9Vplj4wOGY7orVfiAyQs5gApf1iLcvylOP7Ak3onM+ZMUf5Sm/MIsmXvMCiyyQ9HaJf4xO3+Ah/wCx/gwKJh3wfY7ThkTUqcKU2Eb2eIhaTmCP6vrEky0byOY+kXxTya67ekUpgMTMNaacYdS73Q1FA8iI+ciWn5vMRYmzDiW7YXHQ3sUu3Y70BIdKcYqKZU8o+i2K2JIGUfLVyquygRkapbuhhYb0nJolS1duLzTBq72V0+km2CAb4tOKRMwkggaRmZF8ztf9SR6MYrV0n2JyQuUvCGX7yQjXaNRlpB2WoQdHr2KJi3AKsR2iHPKGXSe2qnyMKmYKCqD+VQ9YwWKeAm0AoSJq8MtG0VKcsCBSmsNrbPnJCpa8JVRsDsN7ueUOTsbSsE1MqctZ1mn/ALVAlJ/1eEQ6RXnjSqumEbq0r3wotCFCXtHaYjxceMJbRalE5uHFEkOOxdcxviiO0SRgA0FG1pA01hFMm9dgPLXnnsM+mahAlrvJABcudAGJ7WJHjD0QhUwCiR+98DLnElhlqd/6QAq2KVoydwNTzMFdeEpSMGYHxcxBoJrIAimVO2xWjiu4amJTrURQBPE5jsiqzKUtaQSwJAoMnLE0EGg1063ypeygpwigD5frx1gW1WwLBYkEhuyD5/RBAaUkJStQcTGUokasSWB+sCf5JmOfaKLbmjPhG/8A63wBMtJ1J3QtnWzaFdT5Q7X0OL1xnnFX+WgnQ+EXNRlbaXm3A6xFM84hQ0IJ7IboudshFibtPywDRcolRJdhEsJ3wz/w87o99xO6DQa1wfgHY4i1NlBFEL5hiPGHiLIhOSR3AwQhhu7hEclcWeF0LORbgQx8HiuzWaUpa0Y8SpdV4Xwp4KUzPweHqLvlpxYQBj95vi5k18Yq+4SEy+qwIwHNATm+8awchxJ7NbJQSqakjqEO81SlByNEAp2ho4MUqt5QeuWsIlrZMiUEnHMJyUp04t1AKRo1XVKWlIWhDIqhJAIS2VMni02CUqYFkJK05KZJUOT1GcHIarJCVNQTL65KrZPqBtYJSN6QE0YalnMSTdvWKTZpc8YZJxWpe1iUc8JUzVq9fKNeiwy0rK0pSFqoVYRiI3Es5gC2SZMmWpIloaY7oShIxnVwBXTfnD5FxILNOTMmLtfWA2eUCiUkBQBIoVlxU6Bn8Ixqr8UVrAWqcokklCSQCS7AqDBI0pvj6DetxkSkom4UJFRKlpSEpetcwTXlGJvawTEhpRYDQDCe8fSHM8fFX5Za2TKtswkhaZgByxDI73AGfqIUW0V5cIP/AMTXJUcYXtZkkHuUOzTQRG3IC0GYAoJAd1BnUT7vcCYtl/0uMlLAtvHrFZUAaCK02oYSO0cCP2YhLSVlhn+84ZLOviap5cDcB9fWB12Nb4QCo/ygnyEemk4y4bgSzUyrDAorygmx2tcpYVLbEHzAIqCDQhsiYAsi8X0gtc0tnl+zCEaKz9MZ/VCWpCFBLEKOIKSRkQrFXtgyZ0+UVJX1acYDEhRZQ3EM0ZBEtSqgEvBdlupajuibpUmV8a6y/aAnrcS5akpV7yQoLAPzJCgMPKNJLvKUoCZRcpeSkj3fz1fwpGJkdGkAbZJ8PKGNwy1S7SJaC0paVFSTWqQGKdx9AYnlPxpfnlJutNOmywoCoCvdVTCeD6HnHF2eW7EhzoVMTyEdIQzYSRuABHcI8ZaVM6VUycJpy3Qck8VS5KRp3Vivq08YJCEvTF3CJ9WN6+6HyHE9NoiBtXZGDtci1EFSJ8yakFykHCsDXZBHhFdttG0h1Kakx0lRwh2OJNCCHdj36xhpo3NovJKQ5UB2wBKvOXidUxOI6BQPlrGZs10SBPwFcwFBBxHCzuCDUVFMmi22XzMlT1mRinJRkQzNooow5dkPiVybBM4qFFFucTQ/zGMHd/SiakkzA4JKsipiolRAYOlNcnjS2C/Jc1IUl682/TuibKe4d9cd5hXZbalV54VH8OVjHMMMuawf6YInWkISVKZKRmokNzd2j5YL/mLvFU+UhS9ojCkEky/dam8V5xWMvZbksfVb2tONRq5hFapDxCVaFrUGSoYsioFPGuLI0y3xaUllVTs57QjLjXdzxJPuyAslQHBxkf8AiIWgSiK7Q3M/g0WT7WlWsJLkljGrdhT4lf0jbHLUcn0w3l07brskLSzLlnQpQW8E5QusfR0oXjSsqSM9ggnhUw8vKYUgYS1fSF67XM0PgI0ltjHLHjdBVWefLUeqWpAObOH3ecCf5eUSSpQJNTxO+HIKurxFRdiaM3DSARa1HMnwhxNVS7oSnMwxu+wJU7DItCbriZocuDi8z9IcXRbQgqB1y7IWUul4a5GMq7UgMAAIKky0phbaL8Qn4hAIv3EpgFYfmAfuBIeMuNro544n062CGPR6w9Y81QYMUp0d/eI4aPxMYuTfGCYSuWqYAdlJIQngVAYsXJ25wxl/aBN1RLbcMQ7i58ouYWMsvrL036ZGEMGbLN48vjCS6+kKZ6XTskZpJrXzFM+EMPvesCRZYUyiTnf++6AxbB+6x37wN8GwVCa1cjvj02YlZBWCFaTEUWOeiu1ucVPHFGkYtkJ1kZZmFKJqcJDsSU0aqDlnnwgaTK6hUmZKYlQBUGJYlwrOgz0O6L1TCKgsYW3jPKiHbuEVEZNZYr1mpVOWGJSlRQFDEkqHuBjnXThC+57RaES1JmlNTiT8JDqWVgmgzILVZ+yM6LUr5j3xWufRyS3GL2ni2d4X+VJlATPccl/mLglzU7JAY0zgaVf0lGIoQJalti6sYXIdiQKHM5NnGQM7FlWIdYRC7OSN/YukSVSVpxKACkFQxBJVhUFgBRrmj9C8ZNXSqUrrEkLddEihY4gz1iN0SesKkuxp6wOLI5NRTP8AYEVyn6nV/Cyz3xtdvrBllteBZc5pT5qjKT0HrVabR84NvfFjGF2wj6xVw/Cn0vv8PLXbzMIIyFOZzjS3V0fTOuu0zsPtZEyWdXwEEKS26oV/TGFum0TE7JTR3dhUUdKnzSwpuMbro9earNJWeulkT5ZlzZakqSGUCEszjEnEcmicrxVj/olmlpKW1ST3KUPSFZUxY05s/lDe2TR1bSmYBQSz55/FXOM2qx2jVHeaxWFRl6qSCJoxCjq00LkQYuUgvQa7tO2OTULIQgN1gFQ/b5RORc09bgBJLNmfpF7iNBZyEAimm7VhBNnmjAnkIlM6M2hWYQG/m/SKjdU2WGUABz9Wg3BqpWqY4PCAUqgmZZphFBTnFAsitzQ5Ymmt123q5hKdQ1OIf0EPP8cOrwhsF3EOSpI4VgyUjRvOM7rbSbkOZd7Eh9OcT/xg8IWSUNygkBPGF0ex0meMsjFykvDmbYZVrco9laBmk5K5bx5dlUMwrlKKJiWPnxBjHTeVXMyhXbMxyhsVAgtCe8VgEE8YcTQs2bhEKLRbyVDDplz0p6Ry3WzGaZQXdthZlKzJYDsJ76RtJMZusreV1BF32RQS5qTBYlb2iTVYUyz4gFvERT1n05nhGVu206emWzqVoID4lNx0y74jJmzFLUE4XcirCj5uaDtgqx3sZIVsoUVYWKgCUlJJGEkOHcgszwCm1MrExBd6Ejw0ipJpFt2kbmJmKIAJcuxCmbkYqsCArGpWmHQ7vCJT7xYAgAOQMvNotueW2MPQkduyH84pDq0FM0IQllLLFUw4UAaFJNC9a7ojeNqUhKkqKSfiYpIBDpoxrRINDrBNrvTGpKChICRhISHxM7qIUWxF6+gpAd4pA92Wkf0Jh9Dbt12kKlOoUSovq4Z8o0t2z5CgyVJUQ1S9aBiArLPmIyd1H2c1Jzxcs0kekC3XLZVSTiGWHFkfDLOFZsS6N53/AItwJb/4v+I0hdNDGIttgWlapuPAQzVOLQZvSjw1PSPYT7QJUwxOhSq/ygZ84Vxt1o5lre2iprEFoBoajsjPy7bMme594mD+SUEjvLwddd0WlU1B6qagPtKmLd0sXThozxPDQ5bErudJ93Eny7oFmXMoceWcaRVgUnMERG0uhClEZAnLdC5VWoxQQSpSNKPvf9v3QfKs3OG3Ru7yoEsCVEqL8YbWu7JaPxFJRyO0f6RU90Vck6ZoWeJdQd0M+pDsgLUPmKcI71EHwiz7t+3g2Wl80Dex+HeDw4xZLvmVNV1NrBdnE0A00BV9YXzbN1Yd3yYakksw584Jk2Rg5zPvMKcolW9AL1uw2dYGILSv3CC76+WsZC+7wC1BKahLureeHDjrGnvS6VqSoIUQCGKXIcbvE98ZqXc6kr2hy1eLx1O05W3oLZZBSQshxm0F2WeBTKrv2EeRhkbCtaaIV4jzj0jo/MFVYUjiST3CC3fpySIYXHvfvmI4Zf7+kMUXS+cxt7D/AOx9Irm2NKaAlW8lTeUQvcLFJqaEk6CL5V2k1ZuYgmVQ0wvqABTtiydaSezdFJtXousMygkjcRTxi2ZIlS04ksltMh5GFarSr5jTjFnWzFBnDdh9INloNbbCROdO0FMoM259IGvBzoe6D5NjGYcb2y7oJVc+P/qKGgbCfQPFbhaZmxzVYlpSgqJbwcbuMQu2YjrQJiSoMzOQx30z5Rp5XRhcslSFhSjTaoG5Acops/RgIW6i5zy15w+ULQqy2CQRSUB+ZJ9YZoulCqsk/vwigTQgMa7op+/h2Ytzidno1sdk6kHAWBOTuObQylXipnIHPKM8LYwz7DteEFyrccqHvDd8SrZ2q8x8QV2JfyeFt8zutlGWgFOJnKqUBchnLZRAWo6juMTRaU/KfCDwKrLMUlOHFhG5Ban5hXxEeSEocpAfe3rrHhPSSzBm1GvZHllLUUR3wE51uI0Vvp+kewq4/vsigpTqX40EEP8Ayj/uEAQloxKxqLfKlvdG8/zGCUp4+Ees6Rj7IsmRO1aQKw1YgpQZwO6JJSIqm5wBFQLBj3iITpXHLIRYqPK1gBTaJpFFAFtTkOwVgeSQp3IrzeC7wNFcxAclIxJ5xRJzLFgLgkgxVgcUhpma7hC21mpglCgy2IyPbHZUtXKOfFBcgbMAVBKsQ2vCL0TFROTkYKHumFTUomKAo5i+QoqFXgaylz2mGMqDZIPv/fOOfcUnMendBiRXv8o4n34eyVybvFB6v4GJrus7weyCFhgGjqDsD8wgMEbKflKYjiPzHuhzMNeyBLWM+UABhOb5cIomJc59sE2X3YhKFTCCtQY0+scK17vCLEqrETMO898Mn//Z"/>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692696"/>
            <a:ext cx="2946066" cy="2773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5436096" y="4670970"/>
            <a:ext cx="3594138" cy="13580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None/>
            </a:pPr>
            <a:r>
              <a:rPr lang="en-GB" sz="1800" dirty="0" smtClean="0">
                <a:latin typeface="Arial Rounded MT Bold" pitchFamily="34" charset="0"/>
              </a:rPr>
              <a:t>Once you have designed your potion. Estimate in g and Kg each of your ingredients. Using these, can you work out the amount of each ingredient in your recipe as a fraction, decimal and percentage of the whole Potion? (N.E.W.T. Level)</a:t>
            </a:r>
            <a:endParaRPr lang="en-US" sz="1800" dirty="0" smtClean="0">
              <a:latin typeface="Arial Rounded MT Bold" pitchFamily="34" charset="0"/>
            </a:endParaRPr>
          </a:p>
          <a:p>
            <a:pPr marL="0" indent="0">
              <a:buFont typeface="Arial" pitchFamily="34" charset="0"/>
              <a:buNone/>
            </a:pPr>
            <a:endParaRPr lang="en-GB" sz="6000" b="1" dirty="0" smtClean="0">
              <a:solidFill>
                <a:schemeClr val="tx2">
                  <a:lumMod val="60000"/>
                  <a:lumOff val="40000"/>
                </a:schemeClr>
              </a:solidFill>
            </a:endParaRPr>
          </a:p>
          <a:p>
            <a:pPr marL="0" indent="0">
              <a:buFont typeface="Arial" pitchFamily="34" charset="0"/>
              <a:buNone/>
            </a:pPr>
            <a:endParaRPr lang="en-GB" sz="4400" b="1" dirty="0" smtClean="0"/>
          </a:p>
          <a:p>
            <a:pPr marL="0" indent="0">
              <a:buFont typeface="Arial" pitchFamily="34" charset="0"/>
              <a:buNone/>
            </a:pPr>
            <a:endParaRPr lang="en-GB" sz="4400" b="1" dirty="0"/>
          </a:p>
        </p:txBody>
      </p:sp>
      <p:sp>
        <p:nvSpPr>
          <p:cNvPr id="11" name="Content Placeholder 2"/>
          <p:cNvSpPr txBox="1">
            <a:spLocks/>
          </p:cNvSpPr>
          <p:nvPr/>
        </p:nvSpPr>
        <p:spPr>
          <a:xfrm>
            <a:off x="5508104" y="3825477"/>
            <a:ext cx="3378114" cy="98598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4000" b="1" dirty="0" err="1" smtClean="0">
                <a:solidFill>
                  <a:schemeClr val="tx2">
                    <a:lumMod val="60000"/>
                    <a:lumOff val="40000"/>
                  </a:schemeClr>
                </a:solidFill>
                <a:latin typeface="Ravie" pitchFamily="82" charset="0"/>
              </a:rPr>
              <a:t>Triwizard</a:t>
            </a:r>
            <a:r>
              <a:rPr lang="en-GB" sz="4000" b="1" dirty="0" smtClean="0">
                <a:solidFill>
                  <a:schemeClr val="tx2">
                    <a:lumMod val="60000"/>
                    <a:lumOff val="40000"/>
                  </a:schemeClr>
                </a:solidFill>
                <a:latin typeface="Ravie" pitchFamily="82" charset="0"/>
              </a:rPr>
              <a:t> Challenge </a:t>
            </a:r>
            <a:endParaRPr lang="en-GB" sz="4400" b="1" dirty="0" smtClean="0">
              <a:solidFill>
                <a:schemeClr val="tx2">
                  <a:lumMod val="60000"/>
                  <a:lumOff val="40000"/>
                </a:schemeClr>
              </a:solidFill>
            </a:endParaRPr>
          </a:p>
          <a:p>
            <a:pPr marL="0" indent="0">
              <a:buFont typeface="Arial" pitchFamily="34" charset="0"/>
              <a:buNone/>
            </a:pPr>
            <a:endParaRPr lang="en-GB" sz="4400" b="1" dirty="0" smtClean="0"/>
          </a:p>
          <a:p>
            <a:pPr marL="0" indent="0">
              <a:buFont typeface="Arial" pitchFamily="34" charset="0"/>
              <a:buNone/>
            </a:pPr>
            <a:endParaRPr lang="en-GB" sz="4400" b="1" dirty="0"/>
          </a:p>
        </p:txBody>
      </p:sp>
      <p:sp>
        <p:nvSpPr>
          <p:cNvPr id="7" name="Rectangle 6"/>
          <p:cNvSpPr/>
          <p:nvPr/>
        </p:nvSpPr>
        <p:spPr>
          <a:xfrm>
            <a:off x="5400092" y="3717032"/>
            <a:ext cx="3594138" cy="2989515"/>
          </a:xfrm>
          <a:prstGeom prst="rect">
            <a:avLst/>
          </a:prstGeom>
          <a:noFill/>
          <a:ln w="57150">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47429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548680"/>
            <a:ext cx="8229600" cy="5577483"/>
          </a:xfrm>
        </p:spPr>
        <p:txBody>
          <a:bodyPr>
            <a:normAutofit fontScale="32500" lnSpcReduction="20000"/>
          </a:bodyPr>
          <a:lstStyle/>
          <a:p>
            <a:pPr marL="0" indent="0" algn="ctr">
              <a:buNone/>
            </a:pPr>
            <a:r>
              <a:rPr lang="en-GB" sz="6200" b="1" dirty="0" smtClean="0">
                <a:solidFill>
                  <a:srgbClr val="00B050"/>
                </a:solidFill>
                <a:latin typeface="Ravie" pitchFamily="82" charset="0"/>
              </a:rPr>
              <a:t>Task: </a:t>
            </a:r>
            <a:r>
              <a:rPr lang="en-GB" sz="6200" b="1" dirty="0" smtClean="0">
                <a:latin typeface="Arial Rounded MT Bold" pitchFamily="34" charset="0"/>
              </a:rPr>
              <a:t>Your Partners Turn!</a:t>
            </a:r>
          </a:p>
          <a:p>
            <a:pPr marL="0" indent="0" algn="ctr">
              <a:buNone/>
            </a:pPr>
            <a:endParaRPr lang="en-GB" sz="8600" b="1" dirty="0" smtClean="0">
              <a:solidFill>
                <a:srgbClr val="FF0000"/>
              </a:solidFill>
              <a:latin typeface="Ravie" pitchFamily="82" charset="0"/>
            </a:endParaRPr>
          </a:p>
          <a:p>
            <a:pPr marL="0" indent="0" algn="ctr">
              <a:lnSpc>
                <a:spcPct val="90000"/>
              </a:lnSpc>
              <a:buNone/>
            </a:pPr>
            <a:r>
              <a:rPr lang="en-GB" sz="8600" dirty="0" smtClean="0">
                <a:solidFill>
                  <a:srgbClr val="FF0000"/>
                </a:solidFill>
                <a:latin typeface="Ravie" pitchFamily="82" charset="0"/>
              </a:rPr>
              <a:t>Check out their potion</a:t>
            </a:r>
          </a:p>
          <a:p>
            <a:pPr marL="0" indent="0" algn="ctr">
              <a:lnSpc>
                <a:spcPct val="90000"/>
              </a:lnSpc>
              <a:buNone/>
            </a:pPr>
            <a:endParaRPr lang="en-GB" sz="4900" dirty="0">
              <a:solidFill>
                <a:srgbClr val="FF0000"/>
              </a:solidFill>
              <a:latin typeface="Ravie" pitchFamily="82" charset="0"/>
            </a:endParaRPr>
          </a:p>
          <a:p>
            <a:pPr>
              <a:lnSpc>
                <a:spcPct val="90000"/>
              </a:lnSpc>
            </a:pPr>
            <a:r>
              <a:rPr lang="en-GB" sz="8600" dirty="0" smtClean="0">
                <a:latin typeface="Arial Rounded MT Bold" pitchFamily="34" charset="0"/>
              </a:rPr>
              <a:t>Read through your partner’s potion.</a:t>
            </a:r>
          </a:p>
          <a:p>
            <a:pPr>
              <a:lnSpc>
                <a:spcPct val="90000"/>
              </a:lnSpc>
            </a:pPr>
            <a:endParaRPr lang="en-GB" sz="8600" dirty="0">
              <a:latin typeface="Arial Rounded MT Bold" pitchFamily="34" charset="0"/>
            </a:endParaRPr>
          </a:p>
          <a:p>
            <a:pPr>
              <a:lnSpc>
                <a:spcPct val="90000"/>
              </a:lnSpc>
            </a:pPr>
            <a:r>
              <a:rPr lang="en-GB" sz="8600" dirty="0" smtClean="0">
                <a:latin typeface="Arial Rounded MT Bold" pitchFamily="34" charset="0"/>
              </a:rPr>
              <a:t>Check you agree with their calculations for 1, 10 and 20 people – discuss if you do not!</a:t>
            </a:r>
          </a:p>
          <a:p>
            <a:pPr marL="0" indent="0">
              <a:lnSpc>
                <a:spcPct val="90000"/>
              </a:lnSpc>
              <a:buNone/>
            </a:pPr>
            <a:endParaRPr lang="en-GB" sz="8600" dirty="0" smtClean="0">
              <a:latin typeface="Arial Rounded MT Bold" pitchFamily="34" charset="0"/>
            </a:endParaRPr>
          </a:p>
          <a:p>
            <a:pPr>
              <a:lnSpc>
                <a:spcPct val="90000"/>
              </a:lnSpc>
            </a:pPr>
            <a:r>
              <a:rPr lang="en-GB" sz="8600" dirty="0" smtClean="0">
                <a:latin typeface="Arial Rounded MT Bold" pitchFamily="34" charset="0"/>
              </a:rPr>
              <a:t>Discuss, if this was a normal numeracy lesson, what the teacher would have put on the board for WALT or a learning objective – Was there a learning outcome? What is this topic called?</a:t>
            </a:r>
          </a:p>
          <a:p>
            <a:pPr>
              <a:lnSpc>
                <a:spcPct val="90000"/>
              </a:lnSpc>
            </a:pPr>
            <a:endParaRPr lang="en-GB" sz="8600" dirty="0" smtClean="0">
              <a:latin typeface="Arial Rounded MT Bold" pitchFamily="34" charset="0"/>
            </a:endParaRPr>
          </a:p>
          <a:p>
            <a:pPr>
              <a:lnSpc>
                <a:spcPct val="90000"/>
              </a:lnSpc>
            </a:pPr>
            <a:r>
              <a:rPr lang="en-GB" sz="8600" dirty="0" smtClean="0">
                <a:latin typeface="Arial Rounded MT Bold" pitchFamily="34" charset="0"/>
              </a:rPr>
              <a:t>Be prepared to feedback to the group.</a:t>
            </a:r>
          </a:p>
          <a:p>
            <a:pPr>
              <a:lnSpc>
                <a:spcPct val="90000"/>
              </a:lnSpc>
            </a:pPr>
            <a:endParaRPr lang="en-GB" sz="5100" dirty="0" smtClean="0">
              <a:latin typeface="Arial Rounded MT Bold" pitchFamily="34" charset="0"/>
            </a:endParaRPr>
          </a:p>
          <a:p>
            <a:pPr marL="0" indent="0">
              <a:lnSpc>
                <a:spcPct val="90000"/>
              </a:lnSpc>
              <a:buNone/>
            </a:pPr>
            <a:endParaRPr lang="en-GB" sz="5100" dirty="0" smtClean="0">
              <a:latin typeface="Arial Rounded MT Bold" pitchFamily="34" charset="0"/>
            </a:endParaRPr>
          </a:p>
          <a:p>
            <a:pPr marL="0" indent="0">
              <a:lnSpc>
                <a:spcPct val="90000"/>
              </a:lnSpc>
              <a:buNone/>
            </a:pPr>
            <a:endParaRPr lang="en-US" sz="5100" dirty="0">
              <a:latin typeface="Arial Rounded MT Bold" pitchFamily="34" charset="0"/>
            </a:endParaRPr>
          </a:p>
          <a:p>
            <a:pPr marL="0" indent="0">
              <a:buNone/>
            </a:pPr>
            <a:endParaRPr lang="en-GB" sz="5900" b="1" dirty="0" smtClean="0">
              <a:solidFill>
                <a:schemeClr val="tx2">
                  <a:lumMod val="60000"/>
                  <a:lumOff val="40000"/>
                </a:schemeClr>
              </a:solidFill>
            </a:endParaRPr>
          </a:p>
          <a:p>
            <a:pPr marL="0" indent="0">
              <a:buNone/>
            </a:pPr>
            <a:endParaRPr lang="en-GB" sz="4400" b="1" dirty="0"/>
          </a:p>
          <a:p>
            <a:pPr marL="0" indent="0">
              <a:buNone/>
            </a:pPr>
            <a:endParaRPr lang="en-GB" sz="4400" b="1" dirty="0"/>
          </a:p>
        </p:txBody>
      </p:sp>
    </p:spTree>
    <p:custDataLst>
      <p:tags r:id="rId1"/>
    </p:custDataLst>
    <p:extLst>
      <p:ext uri="{BB962C8B-B14F-4D97-AF65-F5344CB8AC3E}">
        <p14:creationId xmlns:p14="http://schemas.microsoft.com/office/powerpoint/2010/main" val="42294836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1665</TotalTime>
  <Words>554</Words>
  <Application>Microsoft Office PowerPoint</Application>
  <PresentationFormat>On-screen Show (4:3)</PresentationFormat>
  <Paragraphs>87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Ingredients:  40 ground Scarab beetles 2 tablespoons Armadillo bile 1 ginger root 20g of Knotgrass (makes 10 doses)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Galleon =</dc:title>
  <dc:creator>Jo</dc:creator>
  <cp:lastModifiedBy>Jo</cp:lastModifiedBy>
  <cp:revision>40</cp:revision>
  <cp:lastPrinted>2013-06-04T06:39:11Z</cp:lastPrinted>
  <dcterms:created xsi:type="dcterms:W3CDTF">2013-06-03T17:12:22Z</dcterms:created>
  <dcterms:modified xsi:type="dcterms:W3CDTF">2016-06-22T07:03:51Z</dcterms:modified>
</cp:coreProperties>
</file>