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EB475E-4DC7-4F42-B537-62D92CAFAB48}"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150276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EB475E-4DC7-4F42-B537-62D92CAFAB48}"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159469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EB475E-4DC7-4F42-B537-62D92CAFAB48}"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185416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EB475E-4DC7-4F42-B537-62D92CAFAB48}"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393139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EB475E-4DC7-4F42-B537-62D92CAFAB48}" type="datetimeFigureOut">
              <a:rPr lang="en-GB" smtClean="0"/>
              <a:t>11/10/2018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81946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EB475E-4DC7-4F42-B537-62D92CAFAB48}" type="datetimeFigureOut">
              <a:rPr lang="en-GB" smtClean="0"/>
              <a:t>11/10/2018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3959921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EB475E-4DC7-4F42-B537-62D92CAFAB48}" type="datetimeFigureOut">
              <a:rPr lang="en-GB" smtClean="0"/>
              <a:t>11/10/2018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20184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EB475E-4DC7-4F42-B537-62D92CAFAB48}" type="datetimeFigureOut">
              <a:rPr lang="en-GB" smtClean="0"/>
              <a:t>11/10/2018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27218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B475E-4DC7-4F42-B537-62D92CAFAB48}" type="datetimeFigureOut">
              <a:rPr lang="en-GB" smtClean="0"/>
              <a:t>11/10/2018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115771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EB475E-4DC7-4F42-B537-62D92CAFAB48}" type="datetimeFigureOut">
              <a:rPr lang="en-GB" smtClean="0"/>
              <a:t>11/10/2018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225913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EB475E-4DC7-4F42-B537-62D92CAFAB48}" type="datetimeFigureOut">
              <a:rPr lang="en-GB" smtClean="0"/>
              <a:t>11/10/2018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71C65-DF81-4785-8F39-91110E01B2C6}" type="slidenum">
              <a:rPr lang="en-GB" smtClean="0"/>
              <a:t>‹#›</a:t>
            </a:fld>
            <a:endParaRPr lang="en-GB"/>
          </a:p>
        </p:txBody>
      </p:sp>
    </p:spTree>
    <p:extLst>
      <p:ext uri="{BB962C8B-B14F-4D97-AF65-F5344CB8AC3E}">
        <p14:creationId xmlns:p14="http://schemas.microsoft.com/office/powerpoint/2010/main" val="128088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B475E-4DC7-4F42-B537-62D92CAFAB48}" type="datetimeFigureOut">
              <a:rPr lang="en-GB" smtClean="0"/>
              <a:t>11/10/2018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71C65-DF81-4785-8F39-91110E01B2C6}" type="slidenum">
              <a:rPr lang="en-GB" smtClean="0"/>
              <a:t>‹#›</a:t>
            </a:fld>
            <a:endParaRPr lang="en-GB"/>
          </a:p>
        </p:txBody>
      </p:sp>
    </p:spTree>
    <p:extLst>
      <p:ext uri="{BB962C8B-B14F-4D97-AF65-F5344CB8AC3E}">
        <p14:creationId xmlns:p14="http://schemas.microsoft.com/office/powerpoint/2010/main" val="239830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bc.com/education/subjects/z9dqxnb"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conjugation-fr.com/" TargetMode="External"/><Relationship Id="rId4" Type="http://schemas.openxmlformats.org/officeDocument/2006/relationships/hyperlink" Target="http://www.verb2verbe.co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rockalingua.com/games/colors" TargetMode="External"/><Relationship Id="rId3" Type="http://schemas.openxmlformats.org/officeDocument/2006/relationships/hyperlink" Target="https://www.bbc.com/education/subjects/z9dqxnb" TargetMode="External"/><Relationship Id="rId7" Type="http://schemas.openxmlformats.org/officeDocument/2006/relationships/hyperlink" Target="http://www.duolingo.com/"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spanish-games.net/" TargetMode="External"/><Relationship Id="rId5" Type="http://schemas.openxmlformats.org/officeDocument/2006/relationships/hyperlink" Target="http://www.conjugation-fr.com/" TargetMode="External"/><Relationship Id="rId4" Type="http://schemas.openxmlformats.org/officeDocument/2006/relationships/hyperlink" Target="http://www.verb2verbe.co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bc.com/education/levels/z98jmp3"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hagcsescience.weebly.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m/bitesize/subjects/z3ckjxs"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gojimo.com/gcse-citizenship-revision/"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each-ict.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revisecomputerscience.com/" TargetMode="External"/><Relationship Id="rId4" Type="http://schemas.openxmlformats.org/officeDocument/2006/relationships/hyperlink" Target="https://craigndave.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education/topics/zcdrbk7"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cool.co.uk/gcse/geography" TargetMode="External"/><Relationship Id="rId4" Type="http://schemas.openxmlformats.org/officeDocument/2006/relationships/hyperlink" Target="http://www.coolgeography.co.uk/gcs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1" y="1322118"/>
            <a:ext cx="1534972" cy="507831"/>
          </a:xfrm>
          <a:prstGeom prst="rect">
            <a:avLst/>
          </a:prstGeom>
          <a:noFill/>
        </p:spPr>
        <p:txBody>
          <a:bodyPr wrap="none" rtlCol="0">
            <a:spAutoFit/>
          </a:bodyPr>
          <a:lstStyle/>
          <a:p>
            <a:r>
              <a:rPr lang="en-GB" sz="2700" b="1" u="sng" dirty="0"/>
              <a:t>YEAR_10 </a:t>
            </a:r>
          </a:p>
        </p:txBody>
      </p:sp>
      <p:sp>
        <p:nvSpPr>
          <p:cNvPr id="7" name="TextBox 6"/>
          <p:cNvSpPr txBox="1"/>
          <p:nvPr/>
        </p:nvSpPr>
        <p:spPr>
          <a:xfrm>
            <a:off x="5015880" y="1927777"/>
            <a:ext cx="2598788" cy="507831"/>
          </a:xfrm>
          <a:prstGeom prst="rect">
            <a:avLst/>
          </a:prstGeom>
          <a:noFill/>
        </p:spPr>
        <p:txBody>
          <a:bodyPr wrap="none" rtlCol="0">
            <a:spAutoFit/>
          </a:bodyPr>
          <a:lstStyle/>
          <a:p>
            <a:r>
              <a:rPr lang="en-GB" sz="2700" dirty="0">
                <a:solidFill>
                  <a:srgbClr val="FF0000"/>
                </a:solidFill>
              </a:rPr>
              <a:t>Subject :Business</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510898"/>
            <a:ext cx="4482498" cy="300082"/>
          </a:xfrm>
          <a:prstGeom prst="rect">
            <a:avLst/>
          </a:prstGeom>
          <a:noFill/>
          <a:ln w="12700">
            <a:solidFill>
              <a:schemeClr val="tx1"/>
            </a:solidFill>
          </a:ln>
        </p:spPr>
        <p:txBody>
          <a:bodyPr wrap="square" rtlCol="0">
            <a:spAutoFit/>
          </a:bodyPr>
          <a:lstStyle/>
          <a:p>
            <a:r>
              <a:rPr lang="en-GB" sz="1350" dirty="0"/>
              <a:t>Length of exam: 50minutes </a:t>
            </a:r>
          </a:p>
        </p:txBody>
      </p:sp>
      <p:sp>
        <p:nvSpPr>
          <p:cNvPr id="11" name="TextBox 10"/>
          <p:cNvSpPr txBox="1"/>
          <p:nvPr/>
        </p:nvSpPr>
        <p:spPr>
          <a:xfrm>
            <a:off x="3827748" y="2885757"/>
            <a:ext cx="4482498" cy="1200329"/>
          </a:xfrm>
          <a:prstGeom prst="rect">
            <a:avLst/>
          </a:prstGeom>
          <a:noFill/>
          <a:ln w="12700">
            <a:solidFill>
              <a:schemeClr val="tx1"/>
            </a:solidFill>
          </a:ln>
        </p:spPr>
        <p:txBody>
          <a:bodyPr wrap="square" rtlCol="0">
            <a:spAutoFit/>
          </a:bodyPr>
          <a:lstStyle/>
          <a:p>
            <a:r>
              <a:rPr lang="en-GB" sz="900" b="1" dirty="0"/>
              <a:t>Topics:</a:t>
            </a:r>
          </a:p>
          <a:p>
            <a:r>
              <a:rPr lang="en-GB" sz="900" b="1" dirty="0"/>
              <a:t>1.1.1 – The Dynamic nature of business</a:t>
            </a:r>
          </a:p>
          <a:p>
            <a:r>
              <a:rPr lang="en-GB" sz="900" b="1" dirty="0"/>
              <a:t>1.1.2 – Risk and Reward</a:t>
            </a:r>
          </a:p>
          <a:p>
            <a:r>
              <a:rPr lang="en-GB" sz="900" b="1" dirty="0"/>
              <a:t>1.1.3 – The role of business enterprise</a:t>
            </a:r>
          </a:p>
          <a:p>
            <a:r>
              <a:rPr lang="en-GB" sz="900" b="1" dirty="0"/>
              <a:t>1.2.1 – Customer needs </a:t>
            </a:r>
          </a:p>
          <a:p>
            <a:endParaRPr lang="en-GB" sz="900" dirty="0"/>
          </a:p>
          <a:p>
            <a:endParaRPr lang="en-GB" sz="900" dirty="0"/>
          </a:p>
          <a:p>
            <a:endParaRPr lang="en-GB" sz="900" dirty="0"/>
          </a:p>
        </p:txBody>
      </p:sp>
      <p:sp>
        <p:nvSpPr>
          <p:cNvPr id="12" name="TextBox 11"/>
          <p:cNvSpPr txBox="1"/>
          <p:nvPr/>
        </p:nvSpPr>
        <p:spPr>
          <a:xfrm>
            <a:off x="3833606" y="3645025"/>
            <a:ext cx="4482498" cy="646331"/>
          </a:xfrm>
          <a:prstGeom prst="rect">
            <a:avLst/>
          </a:prstGeom>
          <a:noFill/>
          <a:ln w="12700">
            <a:solidFill>
              <a:schemeClr val="tx1"/>
            </a:solidFill>
          </a:ln>
        </p:spPr>
        <p:txBody>
          <a:bodyPr wrap="square" rtlCol="0">
            <a:spAutoFit/>
          </a:bodyPr>
          <a:lstStyle/>
          <a:p>
            <a:r>
              <a:rPr lang="en-GB" sz="900" b="1" dirty="0"/>
              <a:t>Equipment Required:</a:t>
            </a:r>
          </a:p>
          <a:p>
            <a:r>
              <a:rPr lang="en-GB" sz="900" b="1" dirty="0"/>
              <a:t>Black pen and highlighter </a:t>
            </a:r>
          </a:p>
          <a:p>
            <a:endParaRPr lang="en-GB" sz="900" dirty="0"/>
          </a:p>
          <a:p>
            <a:endParaRPr lang="en-GB" sz="900" dirty="0"/>
          </a:p>
        </p:txBody>
      </p:sp>
      <p:sp>
        <p:nvSpPr>
          <p:cNvPr id="13" name="TextBox 12"/>
          <p:cNvSpPr txBox="1"/>
          <p:nvPr/>
        </p:nvSpPr>
        <p:spPr>
          <a:xfrm>
            <a:off x="3837899" y="4331702"/>
            <a:ext cx="4482498" cy="1754326"/>
          </a:xfrm>
          <a:prstGeom prst="rect">
            <a:avLst/>
          </a:prstGeom>
          <a:noFill/>
          <a:ln w="12700">
            <a:solidFill>
              <a:schemeClr val="tx1"/>
            </a:solidFill>
          </a:ln>
        </p:spPr>
        <p:txBody>
          <a:bodyPr wrap="square" rtlCol="0">
            <a:spAutoFit/>
          </a:bodyPr>
          <a:lstStyle/>
          <a:p>
            <a:r>
              <a:rPr lang="en-GB" sz="900" b="1" dirty="0"/>
              <a:t>Skills Assessed:</a:t>
            </a:r>
          </a:p>
          <a:p>
            <a:endParaRPr lang="en-GB" sz="900" dirty="0"/>
          </a:p>
          <a:p>
            <a:r>
              <a:rPr lang="en-GB" sz="900" dirty="0"/>
              <a:t>A01 Knowledge and understanding</a:t>
            </a:r>
          </a:p>
          <a:p>
            <a:r>
              <a:rPr lang="en-GB" sz="900" dirty="0"/>
              <a:t>A02 The application of key knowledge and understanding of business concepts and issues to a variety of contexts through the use of case studies. </a:t>
            </a:r>
          </a:p>
          <a:p>
            <a:r>
              <a:rPr lang="en-GB" sz="900" dirty="0"/>
              <a:t> </a:t>
            </a:r>
          </a:p>
          <a:p>
            <a:endParaRPr lang="en-GB" sz="900" dirty="0"/>
          </a:p>
          <a:p>
            <a:endParaRPr lang="en-GB" sz="900" dirty="0"/>
          </a:p>
          <a:p>
            <a:endParaRPr lang="en-GB" sz="900" dirty="0"/>
          </a:p>
          <a:p>
            <a:endParaRPr lang="en-GB" sz="900" dirty="0"/>
          </a:p>
          <a:p>
            <a:endParaRPr lang="en-GB" sz="900" dirty="0"/>
          </a:p>
          <a:p>
            <a:endParaRPr lang="en-GB" sz="900" dirty="0"/>
          </a:p>
        </p:txBody>
      </p:sp>
      <p:sp>
        <p:nvSpPr>
          <p:cNvPr id="14" name="TextBox 13"/>
          <p:cNvSpPr txBox="1"/>
          <p:nvPr/>
        </p:nvSpPr>
        <p:spPr>
          <a:xfrm>
            <a:off x="3838751" y="5612357"/>
            <a:ext cx="4482498" cy="600164"/>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1050" dirty="0"/>
              <a:t>BBC Bitesize website </a:t>
            </a:r>
          </a:p>
          <a:p>
            <a:endParaRPr lang="en-GB" sz="1350" dirty="0"/>
          </a:p>
        </p:txBody>
      </p:sp>
      <p:sp>
        <p:nvSpPr>
          <p:cNvPr id="4" name="Title 1"/>
          <p:cNvSpPr>
            <a:spLocks noGrp="1"/>
          </p:cNvSpPr>
          <p:nvPr>
            <p:ph type="title"/>
          </p:nvPr>
        </p:nvSpPr>
        <p:spPr>
          <a:xfrm>
            <a:off x="6474042" y="134634"/>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49648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501934" y="1326765"/>
            <a:ext cx="1361848" cy="507831"/>
          </a:xfrm>
          <a:prstGeom prst="rect">
            <a:avLst/>
          </a:prstGeom>
          <a:noFill/>
        </p:spPr>
        <p:txBody>
          <a:bodyPr wrap="none" rtlCol="0">
            <a:spAutoFit/>
          </a:bodyPr>
          <a:lstStyle/>
          <a:p>
            <a:r>
              <a:rPr lang="en-GB" sz="2700" b="1" u="sng" dirty="0">
                <a:solidFill>
                  <a:prstClr val="black"/>
                </a:solidFill>
              </a:rPr>
              <a:t>YEAR 10</a:t>
            </a:r>
          </a:p>
        </p:txBody>
      </p:sp>
      <p:sp>
        <p:nvSpPr>
          <p:cNvPr id="7" name="TextBox 6"/>
          <p:cNvSpPr txBox="1"/>
          <p:nvPr/>
        </p:nvSpPr>
        <p:spPr>
          <a:xfrm>
            <a:off x="5069508" y="1808821"/>
            <a:ext cx="2425921" cy="507831"/>
          </a:xfrm>
          <a:prstGeom prst="rect">
            <a:avLst/>
          </a:prstGeom>
          <a:noFill/>
        </p:spPr>
        <p:txBody>
          <a:bodyPr wrap="none" rtlCol="0">
            <a:spAutoFit/>
          </a:bodyPr>
          <a:lstStyle/>
          <a:p>
            <a:r>
              <a:rPr lang="en-GB" sz="2700" dirty="0">
                <a:solidFill>
                  <a:srgbClr val="FF0000"/>
                </a:solidFill>
              </a:rPr>
              <a:t>Subject: French </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solidFill>
                <a:prstClr val="black"/>
              </a:solidFill>
            </a:endParaRPr>
          </a:p>
        </p:txBody>
      </p:sp>
      <p:sp>
        <p:nvSpPr>
          <p:cNvPr id="10" name="TextBox 9"/>
          <p:cNvSpPr txBox="1"/>
          <p:nvPr/>
        </p:nvSpPr>
        <p:spPr>
          <a:xfrm>
            <a:off x="3827748" y="2376642"/>
            <a:ext cx="4482498" cy="300082"/>
          </a:xfrm>
          <a:prstGeom prst="rect">
            <a:avLst/>
          </a:prstGeom>
          <a:noFill/>
          <a:ln w="12700">
            <a:solidFill>
              <a:schemeClr val="tx1"/>
            </a:solidFill>
          </a:ln>
        </p:spPr>
        <p:txBody>
          <a:bodyPr wrap="square" rtlCol="0">
            <a:spAutoFit/>
          </a:bodyPr>
          <a:lstStyle/>
          <a:p>
            <a:r>
              <a:rPr lang="en-GB" sz="1350" dirty="0">
                <a:solidFill>
                  <a:prstClr val="black"/>
                </a:solidFill>
              </a:rPr>
              <a:t>Length of exam: 50 minutes (Writing)</a:t>
            </a:r>
          </a:p>
        </p:txBody>
      </p:sp>
      <p:sp>
        <p:nvSpPr>
          <p:cNvPr id="11" name="TextBox 10"/>
          <p:cNvSpPr txBox="1"/>
          <p:nvPr/>
        </p:nvSpPr>
        <p:spPr>
          <a:xfrm>
            <a:off x="3827748" y="2700804"/>
            <a:ext cx="4482498" cy="1061829"/>
          </a:xfrm>
          <a:prstGeom prst="rect">
            <a:avLst/>
          </a:prstGeom>
          <a:noFill/>
          <a:ln w="12700">
            <a:solidFill>
              <a:schemeClr val="tx1"/>
            </a:solidFill>
          </a:ln>
        </p:spPr>
        <p:txBody>
          <a:bodyPr wrap="square" rtlCol="0">
            <a:spAutoFit/>
          </a:bodyPr>
          <a:lstStyle/>
          <a:p>
            <a:r>
              <a:rPr lang="en-GB" sz="900" b="1" dirty="0">
                <a:solidFill>
                  <a:prstClr val="black"/>
                </a:solidFill>
              </a:rPr>
              <a:t>Topics: Pupils have been covering ‘Theme 1’ of the New French GCSE Specification. Within this module, they have been learning how to describe themselves and others, describing relationships and future wishes, what technology they like to use and why, their opinions about technology and also their opinions about different festivals and celebrations held around the year.</a:t>
            </a:r>
          </a:p>
          <a:p>
            <a:r>
              <a:rPr lang="en-GB" sz="900" b="1" dirty="0">
                <a:solidFill>
                  <a:prstClr val="black"/>
                </a:solidFill>
              </a:rPr>
              <a:t>For their main assessment, they will take their first-ever, ‘GCSE-style’ writing question worth 16 marks (higher tier). </a:t>
            </a:r>
          </a:p>
        </p:txBody>
      </p:sp>
      <p:sp>
        <p:nvSpPr>
          <p:cNvPr id="12" name="TextBox 11"/>
          <p:cNvSpPr txBox="1"/>
          <p:nvPr/>
        </p:nvSpPr>
        <p:spPr>
          <a:xfrm>
            <a:off x="3843631" y="3792201"/>
            <a:ext cx="4477354" cy="507831"/>
          </a:xfrm>
          <a:prstGeom prst="rect">
            <a:avLst/>
          </a:prstGeom>
          <a:noFill/>
          <a:ln w="12700">
            <a:solidFill>
              <a:schemeClr val="tx1"/>
            </a:solidFill>
          </a:ln>
        </p:spPr>
        <p:txBody>
          <a:bodyPr wrap="square" rtlCol="0">
            <a:spAutoFit/>
          </a:bodyPr>
          <a:lstStyle/>
          <a:p>
            <a:r>
              <a:rPr lang="en-GB" sz="900" b="1" dirty="0">
                <a:solidFill>
                  <a:prstClr val="black"/>
                </a:solidFill>
              </a:rPr>
              <a:t>Equipment Required:</a:t>
            </a:r>
          </a:p>
          <a:p>
            <a:r>
              <a:rPr lang="en-GB" sz="900" dirty="0">
                <a:solidFill>
                  <a:prstClr val="black"/>
                </a:solidFill>
              </a:rPr>
              <a:t>Pen. Nothing else is allowed in the actual examination. Pupils are not allowed to bring in dictionaries.</a:t>
            </a:r>
          </a:p>
        </p:txBody>
      </p:sp>
      <p:sp>
        <p:nvSpPr>
          <p:cNvPr id="13" name="TextBox 12"/>
          <p:cNvSpPr txBox="1"/>
          <p:nvPr/>
        </p:nvSpPr>
        <p:spPr>
          <a:xfrm>
            <a:off x="3827748" y="4348224"/>
            <a:ext cx="4482498" cy="1200329"/>
          </a:xfrm>
          <a:prstGeom prst="rect">
            <a:avLst/>
          </a:prstGeom>
          <a:noFill/>
          <a:ln w="12700">
            <a:solidFill>
              <a:schemeClr val="tx1"/>
            </a:solidFill>
          </a:ln>
        </p:spPr>
        <p:txBody>
          <a:bodyPr wrap="square" rtlCol="0">
            <a:spAutoFit/>
          </a:bodyPr>
          <a:lstStyle/>
          <a:p>
            <a:r>
              <a:rPr lang="en-GB" sz="900" b="1" dirty="0">
                <a:solidFill>
                  <a:prstClr val="black"/>
                </a:solidFill>
              </a:rPr>
              <a:t>Skills Assessed:</a:t>
            </a:r>
          </a:p>
          <a:p>
            <a:r>
              <a:rPr lang="en-GB" sz="900" b="1" dirty="0">
                <a:solidFill>
                  <a:prstClr val="black"/>
                </a:solidFill>
              </a:rPr>
              <a:t>Examination skills and awareness of how to gain marks.</a:t>
            </a:r>
          </a:p>
          <a:p>
            <a:r>
              <a:rPr lang="en-GB" sz="900" b="1" dirty="0">
                <a:solidFill>
                  <a:prstClr val="black"/>
                </a:solidFill>
              </a:rPr>
              <a:t>Use of different tenses. </a:t>
            </a:r>
          </a:p>
          <a:p>
            <a:r>
              <a:rPr lang="en-GB" sz="900" b="1" dirty="0">
                <a:solidFill>
                  <a:prstClr val="black"/>
                </a:solidFill>
              </a:rPr>
              <a:t>Use of opinions and extending opinions using ‘</a:t>
            </a:r>
            <a:r>
              <a:rPr lang="en-GB" sz="900" b="1" dirty="0" err="1">
                <a:solidFill>
                  <a:prstClr val="black"/>
                </a:solidFill>
              </a:rPr>
              <a:t>parce</a:t>
            </a:r>
            <a:r>
              <a:rPr lang="en-GB" sz="900" b="1" dirty="0">
                <a:solidFill>
                  <a:prstClr val="black"/>
                </a:solidFill>
              </a:rPr>
              <a:t> que’ / ‘car’ (because). </a:t>
            </a:r>
          </a:p>
          <a:p>
            <a:r>
              <a:rPr lang="en-GB" sz="900" b="1" dirty="0">
                <a:solidFill>
                  <a:prstClr val="black"/>
                </a:solidFill>
              </a:rPr>
              <a:t>Use of different pronouns and names to describe others. (</a:t>
            </a:r>
            <a:r>
              <a:rPr lang="en-GB" sz="900" b="1" dirty="0" err="1">
                <a:solidFill>
                  <a:prstClr val="black"/>
                </a:solidFill>
              </a:rPr>
              <a:t>ie</a:t>
            </a:r>
            <a:r>
              <a:rPr lang="en-GB" sz="900" b="1" dirty="0">
                <a:solidFill>
                  <a:prstClr val="black"/>
                </a:solidFill>
              </a:rPr>
              <a:t>: ‘he’, ‘she’ and ‘they’)</a:t>
            </a:r>
          </a:p>
          <a:p>
            <a:r>
              <a:rPr lang="en-GB" sz="900" b="1" dirty="0">
                <a:solidFill>
                  <a:prstClr val="black"/>
                </a:solidFill>
              </a:rPr>
              <a:t>Use of different vocabulary they have learnt so far within the theme.</a:t>
            </a:r>
          </a:p>
          <a:p>
            <a:r>
              <a:rPr lang="en-GB" sz="900" b="1" dirty="0">
                <a:solidFill>
                  <a:prstClr val="black"/>
                </a:solidFill>
              </a:rPr>
              <a:t>Use of irregular verbs from the present and future tenses.</a:t>
            </a:r>
          </a:p>
          <a:p>
            <a:r>
              <a:rPr lang="en-GB" sz="900" b="1" dirty="0">
                <a:solidFill>
                  <a:prstClr val="black"/>
                </a:solidFill>
              </a:rPr>
              <a:t>Use of reflexive verbs in the present tense. </a:t>
            </a:r>
          </a:p>
        </p:txBody>
      </p:sp>
      <p:sp>
        <p:nvSpPr>
          <p:cNvPr id="14" name="TextBox 13"/>
          <p:cNvSpPr txBox="1"/>
          <p:nvPr/>
        </p:nvSpPr>
        <p:spPr>
          <a:xfrm>
            <a:off x="3838751" y="5516954"/>
            <a:ext cx="4482498" cy="784830"/>
          </a:xfrm>
          <a:prstGeom prst="rect">
            <a:avLst/>
          </a:prstGeom>
          <a:noFill/>
          <a:ln w="12700">
            <a:solidFill>
              <a:schemeClr val="tx1"/>
            </a:solidFill>
          </a:ln>
        </p:spPr>
        <p:txBody>
          <a:bodyPr wrap="square" rtlCol="0">
            <a:spAutoFit/>
          </a:bodyPr>
          <a:lstStyle/>
          <a:p>
            <a:r>
              <a:rPr lang="en-GB" sz="900" b="1" dirty="0">
                <a:solidFill>
                  <a:prstClr val="black"/>
                </a:solidFill>
              </a:rPr>
              <a:t>Useful Websites/sources of information:</a:t>
            </a:r>
          </a:p>
          <a:p>
            <a:r>
              <a:rPr lang="en-GB" sz="900" b="1" dirty="0">
                <a:solidFill>
                  <a:prstClr val="black"/>
                </a:solidFill>
              </a:rPr>
              <a:t>www.frenchrevision.co.uk</a:t>
            </a:r>
          </a:p>
          <a:p>
            <a:r>
              <a:rPr lang="en-GB" sz="900" dirty="0">
                <a:solidFill>
                  <a:prstClr val="black"/>
                </a:solidFill>
                <a:hlinkClick r:id="rId3"/>
              </a:rPr>
              <a:t>https://www.bbc.com/education/subjects/z9dqxnb</a:t>
            </a:r>
            <a:endParaRPr lang="en-GB" sz="900" dirty="0">
              <a:solidFill>
                <a:prstClr val="black"/>
              </a:solidFill>
            </a:endParaRPr>
          </a:p>
          <a:p>
            <a:r>
              <a:rPr lang="en-GB" sz="900" dirty="0">
                <a:solidFill>
                  <a:prstClr val="black"/>
                </a:solidFill>
                <a:hlinkClick r:id="rId4"/>
              </a:rPr>
              <a:t>http://www.verb2verbe.com/</a:t>
            </a:r>
            <a:endParaRPr lang="en-GB" sz="900" dirty="0">
              <a:solidFill>
                <a:prstClr val="black"/>
              </a:solidFill>
            </a:endParaRPr>
          </a:p>
          <a:p>
            <a:r>
              <a:rPr lang="en-GB" sz="900" dirty="0">
                <a:solidFill>
                  <a:prstClr val="black"/>
                </a:solidFill>
                <a:hlinkClick r:id="rId5"/>
              </a:rPr>
              <a:t>http://www.conjugation-fr.com/</a:t>
            </a:r>
            <a:r>
              <a:rPr lang="en-GB" sz="900" dirty="0">
                <a:solidFill>
                  <a:prstClr val="black"/>
                </a:solidFill>
              </a:rPr>
              <a:t>   (‘GCSE Vocabulary Booklet’ they keep at home.)</a:t>
            </a:r>
          </a:p>
        </p:txBody>
      </p:sp>
      <p:sp>
        <p:nvSpPr>
          <p:cNvPr id="15" name="Title 1"/>
          <p:cNvSpPr txBox="1">
            <a:spLocks/>
          </p:cNvSpPr>
          <p:nvPr/>
        </p:nvSpPr>
        <p:spPr>
          <a:xfrm>
            <a:off x="6528048" y="134634"/>
            <a:ext cx="1847207" cy="369174"/>
          </a:xfrm>
          <a:prstGeom prst="rect">
            <a:avLst/>
          </a:prstGeom>
          <a:solidFill>
            <a:schemeClr val="bg1"/>
          </a:solidFill>
        </p:spPr>
        <p:txBody>
          <a:bodyPr vert="horz" lIns="68580" tIns="34290" rIns="68580" bIns="3429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defRPr/>
            </a:pPr>
            <a:r>
              <a:rPr lang="en-GB" sz="900" dirty="0">
                <a:solidFill>
                  <a:prstClr val="black"/>
                </a:solidFill>
                <a:latin typeface="Calibri"/>
              </a:rPr>
              <a:t>2018 Assessment Week</a:t>
            </a:r>
            <a:br>
              <a:rPr lang="en-GB" sz="900" dirty="0">
                <a:solidFill>
                  <a:prstClr val="black"/>
                </a:solidFill>
                <a:latin typeface="Calibri"/>
              </a:rPr>
            </a:br>
            <a:r>
              <a:rPr lang="en-GB" sz="900" dirty="0" err="1">
                <a:solidFill>
                  <a:prstClr val="black"/>
                </a:solidFill>
                <a:latin typeface="Calibri"/>
              </a:rPr>
              <a:t>Week</a:t>
            </a:r>
            <a:r>
              <a:rPr lang="en-GB" sz="900" dirty="0">
                <a:solidFill>
                  <a:prstClr val="black"/>
                </a:solidFill>
                <a:latin typeface="Calibri"/>
              </a:rPr>
              <a:t> commencing 22</a:t>
            </a:r>
            <a:r>
              <a:rPr lang="en-GB" sz="900" baseline="30000" dirty="0">
                <a:solidFill>
                  <a:prstClr val="black"/>
                </a:solidFill>
                <a:latin typeface="Calibri"/>
              </a:rPr>
              <a:t>nd</a:t>
            </a:r>
            <a:r>
              <a:rPr lang="en-GB" sz="900" dirty="0">
                <a:solidFill>
                  <a:prstClr val="black"/>
                </a:solidFill>
                <a:latin typeface="Calibri"/>
              </a:rPr>
              <a:t> October 2018.</a:t>
            </a:r>
            <a:br>
              <a:rPr lang="en-GB" sz="900" dirty="0">
                <a:solidFill>
                  <a:prstClr val="black"/>
                </a:solidFill>
                <a:latin typeface="Calibri"/>
              </a:rPr>
            </a:br>
            <a:endParaRPr lang="en-GB" sz="900" dirty="0">
              <a:solidFill>
                <a:prstClr val="black"/>
              </a:solidFill>
              <a:latin typeface="Calibri"/>
            </a:endParaRPr>
          </a:p>
        </p:txBody>
      </p:sp>
    </p:spTree>
    <p:extLst>
      <p:ext uri="{BB962C8B-B14F-4D97-AF65-F5344CB8AC3E}">
        <p14:creationId xmlns:p14="http://schemas.microsoft.com/office/powerpoint/2010/main" val="288252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501934" y="1326765"/>
            <a:ext cx="1361848" cy="507831"/>
          </a:xfrm>
          <a:prstGeom prst="rect">
            <a:avLst/>
          </a:prstGeom>
          <a:noFill/>
        </p:spPr>
        <p:txBody>
          <a:bodyPr wrap="none" rtlCol="0">
            <a:spAutoFit/>
          </a:bodyPr>
          <a:lstStyle/>
          <a:p>
            <a:pPr defTabSz="685800">
              <a:defRPr/>
            </a:pPr>
            <a:r>
              <a:rPr lang="en-GB" sz="2700" b="1" u="sng" dirty="0">
                <a:solidFill>
                  <a:prstClr val="black"/>
                </a:solidFill>
                <a:latin typeface="Calibri"/>
              </a:rPr>
              <a:t>YEAR 10</a:t>
            </a:r>
          </a:p>
        </p:txBody>
      </p:sp>
      <p:sp>
        <p:nvSpPr>
          <p:cNvPr id="7" name="TextBox 6"/>
          <p:cNvSpPr txBox="1"/>
          <p:nvPr/>
        </p:nvSpPr>
        <p:spPr>
          <a:xfrm>
            <a:off x="5069508" y="1808821"/>
            <a:ext cx="2553904" cy="507831"/>
          </a:xfrm>
          <a:prstGeom prst="rect">
            <a:avLst/>
          </a:prstGeom>
          <a:noFill/>
        </p:spPr>
        <p:txBody>
          <a:bodyPr wrap="none" rtlCol="0">
            <a:spAutoFit/>
          </a:bodyPr>
          <a:lstStyle/>
          <a:p>
            <a:pPr defTabSz="685800">
              <a:defRPr/>
            </a:pPr>
            <a:r>
              <a:rPr lang="en-GB" sz="2700" dirty="0">
                <a:solidFill>
                  <a:schemeClr val="accent6">
                    <a:lumMod val="75000"/>
                  </a:schemeClr>
                </a:solidFill>
                <a:latin typeface="Calibri"/>
              </a:rPr>
              <a:t>Subject: Spanish </a:t>
            </a:r>
          </a:p>
        </p:txBody>
      </p:sp>
      <p:sp>
        <p:nvSpPr>
          <p:cNvPr id="8" name="TextBox 7"/>
          <p:cNvSpPr txBox="1"/>
          <p:nvPr/>
        </p:nvSpPr>
        <p:spPr>
          <a:xfrm>
            <a:off x="3989767" y="2672916"/>
            <a:ext cx="184731" cy="300082"/>
          </a:xfrm>
          <a:prstGeom prst="rect">
            <a:avLst/>
          </a:prstGeom>
          <a:noFill/>
        </p:spPr>
        <p:txBody>
          <a:bodyPr wrap="none" rtlCol="0">
            <a:spAutoFit/>
          </a:bodyPr>
          <a:lstStyle/>
          <a:p>
            <a:pPr defTabSz="685800">
              <a:defRPr/>
            </a:pPr>
            <a:endParaRPr lang="en-GB" sz="1350" dirty="0">
              <a:solidFill>
                <a:prstClr val="black"/>
              </a:solidFill>
              <a:latin typeface="Calibri"/>
            </a:endParaRPr>
          </a:p>
        </p:txBody>
      </p:sp>
      <p:sp>
        <p:nvSpPr>
          <p:cNvPr id="10" name="TextBox 9"/>
          <p:cNvSpPr txBox="1"/>
          <p:nvPr/>
        </p:nvSpPr>
        <p:spPr>
          <a:xfrm>
            <a:off x="3827748" y="2376642"/>
            <a:ext cx="4482498" cy="300082"/>
          </a:xfrm>
          <a:prstGeom prst="rect">
            <a:avLst/>
          </a:prstGeom>
          <a:noFill/>
          <a:ln w="12700">
            <a:solidFill>
              <a:schemeClr val="tx1"/>
            </a:solidFill>
          </a:ln>
        </p:spPr>
        <p:txBody>
          <a:bodyPr wrap="square" rtlCol="0">
            <a:spAutoFit/>
          </a:bodyPr>
          <a:lstStyle/>
          <a:p>
            <a:pPr defTabSz="685800">
              <a:defRPr/>
            </a:pPr>
            <a:r>
              <a:rPr lang="en-GB" sz="1350" dirty="0">
                <a:solidFill>
                  <a:prstClr val="black"/>
                </a:solidFill>
                <a:latin typeface="Calibri"/>
              </a:rPr>
              <a:t>Length of exam: 50 minutes (Writing)</a:t>
            </a:r>
          </a:p>
        </p:txBody>
      </p:sp>
      <p:sp>
        <p:nvSpPr>
          <p:cNvPr id="11" name="TextBox 10"/>
          <p:cNvSpPr txBox="1"/>
          <p:nvPr/>
        </p:nvSpPr>
        <p:spPr>
          <a:xfrm>
            <a:off x="3827748" y="2700804"/>
            <a:ext cx="4482498" cy="1061829"/>
          </a:xfrm>
          <a:prstGeom prst="rect">
            <a:avLst/>
          </a:prstGeom>
          <a:noFill/>
          <a:ln w="12700">
            <a:solidFill>
              <a:schemeClr val="tx1"/>
            </a:solidFill>
          </a:ln>
        </p:spPr>
        <p:txBody>
          <a:bodyPr wrap="square" rtlCol="0">
            <a:spAutoFit/>
          </a:bodyPr>
          <a:lstStyle/>
          <a:p>
            <a:pPr defTabSz="685800">
              <a:defRPr/>
            </a:pPr>
            <a:r>
              <a:rPr lang="en-GB" sz="900" b="1" dirty="0">
                <a:solidFill>
                  <a:prstClr val="black"/>
                </a:solidFill>
                <a:latin typeface="Calibri"/>
              </a:rPr>
              <a:t>Topics: Pupils have been covering ‘Theme 1’ of the New Spanish GCSE Specification. Within this module, they have been learning how to describe themselves and others, describing relationships and future wishes, what technology they like to use and why, their opinions about technology and also their opinions about different festivals and celebrations held around the year.</a:t>
            </a:r>
          </a:p>
          <a:p>
            <a:pPr defTabSz="685800">
              <a:defRPr/>
            </a:pPr>
            <a:r>
              <a:rPr lang="en-GB" sz="900" b="1" dirty="0">
                <a:solidFill>
                  <a:prstClr val="black"/>
                </a:solidFill>
                <a:latin typeface="Calibri"/>
              </a:rPr>
              <a:t>For their main assessment, they will take their first-ever, ‘GCSE-style’ writing question worth equivalent to a foundation-tier paper in writing.</a:t>
            </a:r>
          </a:p>
        </p:txBody>
      </p:sp>
      <p:sp>
        <p:nvSpPr>
          <p:cNvPr id="12" name="TextBox 11"/>
          <p:cNvSpPr txBox="1"/>
          <p:nvPr/>
        </p:nvSpPr>
        <p:spPr>
          <a:xfrm>
            <a:off x="3843631" y="3792201"/>
            <a:ext cx="4477354" cy="507831"/>
          </a:xfrm>
          <a:prstGeom prst="rect">
            <a:avLst/>
          </a:prstGeom>
          <a:noFill/>
          <a:ln w="12700">
            <a:solidFill>
              <a:schemeClr val="tx1"/>
            </a:solidFill>
          </a:ln>
        </p:spPr>
        <p:txBody>
          <a:bodyPr wrap="square" rtlCol="0">
            <a:spAutoFit/>
          </a:bodyPr>
          <a:lstStyle/>
          <a:p>
            <a:pPr defTabSz="685800">
              <a:defRPr/>
            </a:pPr>
            <a:r>
              <a:rPr lang="en-GB" sz="900" b="1" dirty="0">
                <a:solidFill>
                  <a:prstClr val="black"/>
                </a:solidFill>
                <a:latin typeface="Calibri"/>
              </a:rPr>
              <a:t>Equipment Required:</a:t>
            </a:r>
          </a:p>
          <a:p>
            <a:pPr defTabSz="685800">
              <a:defRPr/>
            </a:pPr>
            <a:r>
              <a:rPr lang="en-GB" sz="900" dirty="0">
                <a:solidFill>
                  <a:prstClr val="black"/>
                </a:solidFill>
                <a:latin typeface="Calibri"/>
              </a:rPr>
              <a:t>Pen. Nothing else is allowed in the actual examination. Pupils are not allowed to bring in dictionaries.</a:t>
            </a:r>
          </a:p>
        </p:txBody>
      </p:sp>
      <p:sp>
        <p:nvSpPr>
          <p:cNvPr id="13" name="TextBox 12"/>
          <p:cNvSpPr txBox="1"/>
          <p:nvPr/>
        </p:nvSpPr>
        <p:spPr>
          <a:xfrm>
            <a:off x="3843631" y="4390431"/>
            <a:ext cx="4482498" cy="1061829"/>
          </a:xfrm>
          <a:prstGeom prst="rect">
            <a:avLst/>
          </a:prstGeom>
          <a:noFill/>
          <a:ln w="12700">
            <a:solidFill>
              <a:schemeClr val="tx1"/>
            </a:solidFill>
          </a:ln>
        </p:spPr>
        <p:txBody>
          <a:bodyPr wrap="square" rtlCol="0">
            <a:spAutoFit/>
          </a:bodyPr>
          <a:lstStyle/>
          <a:p>
            <a:pPr defTabSz="685800">
              <a:defRPr/>
            </a:pPr>
            <a:r>
              <a:rPr lang="en-GB" sz="900" b="1" dirty="0">
                <a:solidFill>
                  <a:prstClr val="black"/>
                </a:solidFill>
                <a:latin typeface="Calibri"/>
              </a:rPr>
              <a:t>Skills Assessed:</a:t>
            </a:r>
          </a:p>
          <a:p>
            <a:pPr defTabSz="685800">
              <a:defRPr/>
            </a:pPr>
            <a:r>
              <a:rPr lang="en-GB" sz="900" b="1" dirty="0">
                <a:solidFill>
                  <a:prstClr val="black"/>
                </a:solidFill>
                <a:latin typeface="Calibri"/>
              </a:rPr>
              <a:t>Examination skills and awareness of how to gain marks.</a:t>
            </a:r>
          </a:p>
          <a:p>
            <a:pPr defTabSz="685800">
              <a:defRPr/>
            </a:pPr>
            <a:r>
              <a:rPr lang="en-GB" sz="900" b="1" dirty="0">
                <a:solidFill>
                  <a:prstClr val="black"/>
                </a:solidFill>
                <a:latin typeface="Calibri"/>
              </a:rPr>
              <a:t>Use of different tenses. </a:t>
            </a:r>
          </a:p>
          <a:p>
            <a:pPr defTabSz="685800">
              <a:defRPr/>
            </a:pPr>
            <a:r>
              <a:rPr lang="en-GB" sz="900" b="1" dirty="0">
                <a:solidFill>
                  <a:prstClr val="black"/>
                </a:solidFill>
                <a:latin typeface="Calibri"/>
              </a:rPr>
              <a:t>Use of opinions and extending opinions using ‘</a:t>
            </a:r>
            <a:r>
              <a:rPr lang="en-GB" sz="900" b="1" dirty="0" err="1">
                <a:solidFill>
                  <a:prstClr val="black"/>
                </a:solidFill>
                <a:latin typeface="Calibri"/>
              </a:rPr>
              <a:t>porque</a:t>
            </a:r>
            <a:r>
              <a:rPr lang="en-GB" sz="900" b="1" dirty="0">
                <a:solidFill>
                  <a:prstClr val="black"/>
                </a:solidFill>
                <a:latin typeface="Calibri"/>
              </a:rPr>
              <a:t>’ (because). </a:t>
            </a:r>
          </a:p>
          <a:p>
            <a:pPr defTabSz="685800">
              <a:defRPr/>
            </a:pPr>
            <a:r>
              <a:rPr lang="en-GB" sz="900" b="1" dirty="0">
                <a:solidFill>
                  <a:prstClr val="black"/>
                </a:solidFill>
                <a:latin typeface="Calibri"/>
              </a:rPr>
              <a:t>Use of different pronouns and names to describe others. (</a:t>
            </a:r>
            <a:r>
              <a:rPr lang="en-GB" sz="900" b="1" dirty="0" err="1">
                <a:solidFill>
                  <a:prstClr val="black"/>
                </a:solidFill>
                <a:latin typeface="Calibri"/>
              </a:rPr>
              <a:t>ie</a:t>
            </a:r>
            <a:r>
              <a:rPr lang="en-GB" sz="900" b="1" dirty="0">
                <a:solidFill>
                  <a:prstClr val="black"/>
                </a:solidFill>
                <a:latin typeface="Calibri"/>
              </a:rPr>
              <a:t>: ‘</a:t>
            </a:r>
            <a:r>
              <a:rPr lang="en-GB" sz="900" b="1" dirty="0" err="1">
                <a:solidFill>
                  <a:prstClr val="black"/>
                </a:solidFill>
                <a:latin typeface="Calibri"/>
              </a:rPr>
              <a:t>yo</a:t>
            </a:r>
            <a:r>
              <a:rPr lang="en-GB" sz="900" b="1" dirty="0">
                <a:solidFill>
                  <a:prstClr val="black"/>
                </a:solidFill>
                <a:latin typeface="Calibri"/>
              </a:rPr>
              <a:t>’, ‘</a:t>
            </a:r>
            <a:r>
              <a:rPr lang="en-GB" sz="900" b="1" dirty="0" err="1">
                <a:solidFill>
                  <a:prstClr val="black"/>
                </a:solidFill>
                <a:latin typeface="Calibri"/>
              </a:rPr>
              <a:t>ella</a:t>
            </a:r>
            <a:r>
              <a:rPr lang="en-GB" sz="900" b="1" dirty="0">
                <a:solidFill>
                  <a:prstClr val="black"/>
                </a:solidFill>
                <a:latin typeface="Calibri"/>
              </a:rPr>
              <a:t>’ and ‘</a:t>
            </a:r>
            <a:r>
              <a:rPr lang="en-GB" sz="900" b="1" dirty="0" err="1">
                <a:solidFill>
                  <a:prstClr val="black"/>
                </a:solidFill>
                <a:latin typeface="Calibri"/>
              </a:rPr>
              <a:t>ellos</a:t>
            </a:r>
            <a:r>
              <a:rPr lang="en-GB" sz="900" b="1" dirty="0">
                <a:solidFill>
                  <a:prstClr val="black"/>
                </a:solidFill>
                <a:latin typeface="Calibri"/>
              </a:rPr>
              <a:t>’)</a:t>
            </a:r>
          </a:p>
          <a:p>
            <a:pPr defTabSz="685800">
              <a:defRPr/>
            </a:pPr>
            <a:r>
              <a:rPr lang="en-GB" sz="900" b="1" dirty="0">
                <a:solidFill>
                  <a:prstClr val="black"/>
                </a:solidFill>
                <a:latin typeface="Calibri"/>
              </a:rPr>
              <a:t>Use of different vocabulary they have learnt so far within the theme.</a:t>
            </a:r>
          </a:p>
          <a:p>
            <a:pPr defTabSz="685800">
              <a:defRPr/>
            </a:pPr>
            <a:r>
              <a:rPr lang="en-GB" sz="900" b="1" dirty="0">
                <a:solidFill>
                  <a:prstClr val="black"/>
                </a:solidFill>
                <a:latin typeface="Calibri"/>
              </a:rPr>
              <a:t>Use of irregular verbs from the present and future tenses.</a:t>
            </a:r>
          </a:p>
        </p:txBody>
      </p:sp>
      <p:sp>
        <p:nvSpPr>
          <p:cNvPr id="14" name="TextBox 13"/>
          <p:cNvSpPr txBox="1"/>
          <p:nvPr/>
        </p:nvSpPr>
        <p:spPr>
          <a:xfrm>
            <a:off x="13508682" y="4909804"/>
            <a:ext cx="4482498" cy="784830"/>
          </a:xfrm>
          <a:prstGeom prst="rect">
            <a:avLst/>
          </a:prstGeom>
          <a:noFill/>
          <a:ln w="12700">
            <a:solidFill>
              <a:schemeClr val="tx1"/>
            </a:solidFill>
          </a:ln>
        </p:spPr>
        <p:txBody>
          <a:bodyPr wrap="square" rtlCol="0">
            <a:spAutoFit/>
          </a:bodyPr>
          <a:lstStyle/>
          <a:p>
            <a:pPr defTabSz="685800">
              <a:defRPr/>
            </a:pPr>
            <a:r>
              <a:rPr lang="en-GB" sz="900" b="1" dirty="0">
                <a:solidFill>
                  <a:prstClr val="black"/>
                </a:solidFill>
                <a:latin typeface="Calibri"/>
              </a:rPr>
              <a:t>Useful Websites/sources of information:</a:t>
            </a:r>
          </a:p>
          <a:p>
            <a:pPr defTabSz="685800">
              <a:defRPr/>
            </a:pPr>
            <a:r>
              <a:rPr lang="en-GB" sz="900" b="1" dirty="0">
                <a:solidFill>
                  <a:prstClr val="black"/>
                </a:solidFill>
                <a:latin typeface="Calibri"/>
              </a:rPr>
              <a:t>www.frenchrevision.co.uk</a:t>
            </a:r>
          </a:p>
          <a:p>
            <a:pPr defTabSz="685800">
              <a:defRPr/>
            </a:pPr>
            <a:r>
              <a:rPr lang="en-GB" sz="900" dirty="0">
                <a:solidFill>
                  <a:prstClr val="black"/>
                </a:solidFill>
                <a:latin typeface="Calibri"/>
                <a:hlinkClick r:id="rId3"/>
              </a:rPr>
              <a:t>https://www.bbc.com/education/subjects/z9dqxnb</a:t>
            </a:r>
            <a:endParaRPr lang="en-GB" sz="900" dirty="0">
              <a:solidFill>
                <a:prstClr val="black"/>
              </a:solidFill>
              <a:latin typeface="Calibri"/>
            </a:endParaRPr>
          </a:p>
          <a:p>
            <a:pPr defTabSz="685800">
              <a:defRPr/>
            </a:pPr>
            <a:r>
              <a:rPr lang="en-GB" sz="900" dirty="0">
                <a:solidFill>
                  <a:prstClr val="black"/>
                </a:solidFill>
                <a:latin typeface="Calibri"/>
                <a:hlinkClick r:id="rId4"/>
              </a:rPr>
              <a:t>http://www.verb2verbe.com/</a:t>
            </a:r>
            <a:endParaRPr lang="en-GB" sz="900" dirty="0">
              <a:solidFill>
                <a:prstClr val="black"/>
              </a:solidFill>
              <a:latin typeface="Calibri"/>
            </a:endParaRPr>
          </a:p>
          <a:p>
            <a:pPr defTabSz="685800">
              <a:defRPr/>
            </a:pPr>
            <a:r>
              <a:rPr lang="en-GB" sz="900" dirty="0">
                <a:solidFill>
                  <a:prstClr val="black"/>
                </a:solidFill>
                <a:latin typeface="Calibri"/>
                <a:hlinkClick r:id="rId5"/>
              </a:rPr>
              <a:t>http://www.conjugation-fr.com/</a:t>
            </a:r>
            <a:r>
              <a:rPr lang="en-GB" sz="900" dirty="0">
                <a:solidFill>
                  <a:prstClr val="black"/>
                </a:solidFill>
                <a:latin typeface="Calibri"/>
              </a:rPr>
              <a:t>   (‘GCSE Vocabulary Booklet’ they keep at home.)</a:t>
            </a:r>
          </a:p>
        </p:txBody>
      </p:sp>
      <p:sp>
        <p:nvSpPr>
          <p:cNvPr id="15" name="Title 1"/>
          <p:cNvSpPr txBox="1">
            <a:spLocks/>
          </p:cNvSpPr>
          <p:nvPr/>
        </p:nvSpPr>
        <p:spPr>
          <a:xfrm>
            <a:off x="6528048" y="134634"/>
            <a:ext cx="1847207" cy="369174"/>
          </a:xfrm>
          <a:prstGeom prst="rect">
            <a:avLst/>
          </a:prstGeom>
          <a:solidFill>
            <a:schemeClr val="bg1"/>
          </a:solidFill>
        </p:spPr>
        <p:txBody>
          <a:bodyPr vert="horz" lIns="68580" tIns="34290" rIns="68580" bIns="3429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defRPr/>
            </a:pPr>
            <a:r>
              <a:rPr lang="en-GB" sz="900" dirty="0">
                <a:solidFill>
                  <a:prstClr val="black"/>
                </a:solidFill>
                <a:latin typeface="Calibri"/>
              </a:rPr>
              <a:t>2018 Assessment Week</a:t>
            </a:r>
            <a:br>
              <a:rPr lang="en-GB" sz="900" dirty="0">
                <a:solidFill>
                  <a:prstClr val="black"/>
                </a:solidFill>
                <a:latin typeface="Calibri"/>
              </a:rPr>
            </a:br>
            <a:r>
              <a:rPr lang="en-GB" sz="900" dirty="0" err="1">
                <a:solidFill>
                  <a:prstClr val="black"/>
                </a:solidFill>
                <a:latin typeface="Calibri"/>
              </a:rPr>
              <a:t>Week</a:t>
            </a:r>
            <a:r>
              <a:rPr lang="en-GB" sz="900" dirty="0">
                <a:solidFill>
                  <a:prstClr val="black"/>
                </a:solidFill>
                <a:latin typeface="Calibri"/>
              </a:rPr>
              <a:t> commencing 22</a:t>
            </a:r>
            <a:r>
              <a:rPr lang="en-GB" sz="900" baseline="30000" dirty="0">
                <a:solidFill>
                  <a:prstClr val="black"/>
                </a:solidFill>
                <a:latin typeface="Calibri"/>
              </a:rPr>
              <a:t>nd</a:t>
            </a:r>
            <a:r>
              <a:rPr lang="en-GB" sz="900" dirty="0">
                <a:solidFill>
                  <a:prstClr val="black"/>
                </a:solidFill>
                <a:latin typeface="Calibri"/>
              </a:rPr>
              <a:t> October 2018.</a:t>
            </a:r>
            <a:br>
              <a:rPr lang="en-GB" sz="900" dirty="0">
                <a:solidFill>
                  <a:prstClr val="black"/>
                </a:solidFill>
                <a:latin typeface="Calibri"/>
              </a:rPr>
            </a:br>
            <a:endParaRPr lang="en-GB" sz="900" dirty="0">
              <a:solidFill>
                <a:prstClr val="black"/>
              </a:solidFill>
              <a:latin typeface="Calibri"/>
            </a:endParaRPr>
          </a:p>
        </p:txBody>
      </p:sp>
      <p:sp>
        <p:nvSpPr>
          <p:cNvPr id="16" name="TextBox 15"/>
          <p:cNvSpPr txBox="1"/>
          <p:nvPr/>
        </p:nvSpPr>
        <p:spPr>
          <a:xfrm>
            <a:off x="3827748" y="5487673"/>
            <a:ext cx="4482498" cy="784830"/>
          </a:xfrm>
          <a:prstGeom prst="rect">
            <a:avLst/>
          </a:prstGeom>
          <a:noFill/>
          <a:ln w="12700">
            <a:solidFill>
              <a:schemeClr val="tx1"/>
            </a:solidFill>
          </a:ln>
        </p:spPr>
        <p:txBody>
          <a:bodyPr wrap="square" rtlCol="0">
            <a:spAutoFit/>
          </a:bodyPr>
          <a:lstStyle/>
          <a:p>
            <a:pPr defTabSz="685800">
              <a:defRPr/>
            </a:pPr>
            <a:r>
              <a:rPr lang="en-GB" sz="900" b="1" dirty="0">
                <a:solidFill>
                  <a:prstClr val="black"/>
                </a:solidFill>
                <a:latin typeface="Calibri"/>
              </a:rPr>
              <a:t>Useful Websites/sources of information:</a:t>
            </a:r>
            <a:br>
              <a:rPr lang="en-GB" sz="900" b="1" dirty="0">
                <a:solidFill>
                  <a:prstClr val="black"/>
                </a:solidFill>
                <a:latin typeface="Calibri"/>
              </a:rPr>
            </a:br>
            <a:r>
              <a:rPr lang="en-GB" sz="900" dirty="0">
                <a:solidFill>
                  <a:prstClr val="black"/>
                </a:solidFill>
                <a:latin typeface="Calibri"/>
                <a:hlinkClick r:id="rId6"/>
              </a:rPr>
              <a:t>http://www.spanish-games.net/</a:t>
            </a:r>
            <a:endParaRPr lang="en-GB" sz="900" dirty="0">
              <a:solidFill>
                <a:prstClr val="black"/>
              </a:solidFill>
              <a:latin typeface="Calibri"/>
            </a:endParaRPr>
          </a:p>
          <a:p>
            <a:pPr defTabSz="685800">
              <a:defRPr/>
            </a:pPr>
            <a:r>
              <a:rPr lang="en-GB" sz="900" dirty="0">
                <a:solidFill>
                  <a:prstClr val="black"/>
                </a:solidFill>
                <a:latin typeface="Calibri"/>
                <a:hlinkClick r:id="rId7"/>
              </a:rPr>
              <a:t>http://www.duolingo.com</a:t>
            </a:r>
            <a:endParaRPr lang="en-GB" sz="900" dirty="0">
              <a:solidFill>
                <a:prstClr val="black"/>
              </a:solidFill>
              <a:latin typeface="Calibri"/>
            </a:endParaRPr>
          </a:p>
          <a:p>
            <a:pPr defTabSz="685800">
              <a:defRPr/>
            </a:pPr>
            <a:r>
              <a:rPr lang="en-GB" sz="900" dirty="0">
                <a:solidFill>
                  <a:prstClr val="black"/>
                </a:solidFill>
                <a:latin typeface="Calibri"/>
                <a:hlinkClick r:id="rId8"/>
              </a:rPr>
              <a:t>https://rockalingua.com/games/colors</a:t>
            </a:r>
            <a:endParaRPr lang="en-GB" sz="900" dirty="0">
              <a:solidFill>
                <a:prstClr val="black"/>
              </a:solidFill>
              <a:latin typeface="Calibri"/>
            </a:endParaRPr>
          </a:p>
          <a:p>
            <a:pPr lvl="0">
              <a:defRPr/>
            </a:pPr>
            <a:r>
              <a:rPr lang="en-GB" sz="900" dirty="0">
                <a:solidFill>
                  <a:prstClr val="black"/>
                </a:solidFill>
              </a:rPr>
              <a:t>(‘GCSE Vocabulary Booklet’ they keep at home.)</a:t>
            </a:r>
          </a:p>
        </p:txBody>
      </p:sp>
    </p:spTree>
    <p:extLst>
      <p:ext uri="{BB962C8B-B14F-4D97-AF65-F5344CB8AC3E}">
        <p14:creationId xmlns:p14="http://schemas.microsoft.com/office/powerpoint/2010/main" val="2351724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p>
          <a:p>
            <a:pPr marL="0" indent="0">
              <a:buNone/>
            </a:pP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0" y="1322118"/>
            <a:ext cx="1440394" cy="507831"/>
          </a:xfrm>
          <a:prstGeom prst="rect">
            <a:avLst/>
          </a:prstGeom>
          <a:noFill/>
        </p:spPr>
        <p:txBody>
          <a:bodyPr wrap="none" rtlCol="0">
            <a:spAutoFit/>
          </a:bodyPr>
          <a:lstStyle/>
          <a:p>
            <a:r>
              <a:rPr lang="en-GB" sz="2700" b="1" u="sng" dirty="0"/>
              <a:t>YEAR 10 </a:t>
            </a:r>
          </a:p>
        </p:txBody>
      </p:sp>
      <p:sp>
        <p:nvSpPr>
          <p:cNvPr id="7" name="TextBox 6"/>
          <p:cNvSpPr txBox="1"/>
          <p:nvPr/>
        </p:nvSpPr>
        <p:spPr>
          <a:xfrm>
            <a:off x="4838700" y="1885951"/>
            <a:ext cx="2926442" cy="507831"/>
          </a:xfrm>
          <a:prstGeom prst="rect">
            <a:avLst/>
          </a:prstGeom>
          <a:noFill/>
        </p:spPr>
        <p:txBody>
          <a:bodyPr wrap="none" rtlCol="0">
            <a:spAutoFit/>
          </a:bodyPr>
          <a:lstStyle/>
          <a:p>
            <a:r>
              <a:rPr lang="en-GB" sz="2700" dirty="0">
                <a:solidFill>
                  <a:srgbClr val="FF0000"/>
                </a:solidFill>
              </a:rPr>
              <a:t>Subject: BTEC Sport</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10000" y="2457450"/>
            <a:ext cx="4482498" cy="300082"/>
          </a:xfrm>
          <a:prstGeom prst="rect">
            <a:avLst/>
          </a:prstGeom>
          <a:noFill/>
          <a:ln w="12700">
            <a:solidFill>
              <a:schemeClr val="tx1"/>
            </a:solidFill>
          </a:ln>
        </p:spPr>
        <p:txBody>
          <a:bodyPr wrap="square" rtlCol="0">
            <a:spAutoFit/>
          </a:bodyPr>
          <a:lstStyle/>
          <a:p>
            <a:r>
              <a:rPr lang="en-GB" sz="1350" dirty="0"/>
              <a:t>Length of exam: 1 hour</a:t>
            </a:r>
          </a:p>
        </p:txBody>
      </p:sp>
      <p:sp>
        <p:nvSpPr>
          <p:cNvPr id="11" name="TextBox 10"/>
          <p:cNvSpPr txBox="1"/>
          <p:nvPr/>
        </p:nvSpPr>
        <p:spPr>
          <a:xfrm>
            <a:off x="3810000" y="2743200"/>
            <a:ext cx="4482498" cy="577081"/>
          </a:xfrm>
          <a:prstGeom prst="rect">
            <a:avLst/>
          </a:prstGeom>
          <a:noFill/>
          <a:ln w="12700">
            <a:solidFill>
              <a:schemeClr val="tx1"/>
            </a:solidFill>
          </a:ln>
        </p:spPr>
        <p:txBody>
          <a:bodyPr wrap="square" rtlCol="0">
            <a:spAutoFit/>
          </a:bodyPr>
          <a:lstStyle/>
          <a:p>
            <a:r>
              <a:rPr lang="en-GB" sz="1050" b="1" dirty="0"/>
              <a:t>Topics: </a:t>
            </a:r>
          </a:p>
          <a:p>
            <a:pPr>
              <a:buFontTx/>
              <a:buChar char="•"/>
            </a:pPr>
            <a:r>
              <a:rPr lang="en-GB" sz="1050" b="1" dirty="0"/>
              <a:t>Unit 2 – Practical Team Sport</a:t>
            </a:r>
            <a:endParaRPr lang="en-GB" sz="1050" dirty="0"/>
          </a:p>
          <a:p>
            <a:endParaRPr lang="en-GB" sz="1050" dirty="0"/>
          </a:p>
        </p:txBody>
      </p:sp>
      <p:sp>
        <p:nvSpPr>
          <p:cNvPr id="12" name="TextBox 11"/>
          <p:cNvSpPr txBox="1"/>
          <p:nvPr/>
        </p:nvSpPr>
        <p:spPr>
          <a:xfrm>
            <a:off x="3810000" y="3486150"/>
            <a:ext cx="4482498" cy="784830"/>
          </a:xfrm>
          <a:prstGeom prst="rect">
            <a:avLst/>
          </a:prstGeom>
          <a:noFill/>
          <a:ln w="12700">
            <a:solidFill>
              <a:schemeClr val="tx1"/>
            </a:solidFill>
          </a:ln>
        </p:spPr>
        <p:txBody>
          <a:bodyPr wrap="square" rtlCol="0">
            <a:spAutoFit/>
          </a:bodyPr>
          <a:lstStyle/>
          <a:p>
            <a:r>
              <a:rPr lang="en-GB" sz="900" b="1" dirty="0"/>
              <a:t>Equipment Required:</a:t>
            </a:r>
          </a:p>
          <a:p>
            <a:pPr marL="128588" indent="-128588">
              <a:buFont typeface="Arial" panose="020B0604020202020204" pitchFamily="34" charset="0"/>
              <a:buChar char="•"/>
            </a:pPr>
            <a:r>
              <a:rPr lang="en-GB" sz="900" dirty="0"/>
              <a:t>BTEC Sport books</a:t>
            </a:r>
          </a:p>
          <a:p>
            <a:endParaRPr lang="en-GB" sz="1350" dirty="0"/>
          </a:p>
          <a:p>
            <a:endParaRPr lang="en-GB" sz="1350" dirty="0"/>
          </a:p>
        </p:txBody>
      </p:sp>
      <p:sp>
        <p:nvSpPr>
          <p:cNvPr id="13" name="TextBox 12"/>
          <p:cNvSpPr txBox="1"/>
          <p:nvPr/>
        </p:nvSpPr>
        <p:spPr>
          <a:xfrm>
            <a:off x="3810000" y="4229100"/>
            <a:ext cx="4482498" cy="1200329"/>
          </a:xfrm>
          <a:prstGeom prst="rect">
            <a:avLst/>
          </a:prstGeom>
          <a:noFill/>
          <a:ln w="12700">
            <a:solidFill>
              <a:schemeClr val="tx1"/>
            </a:solidFill>
          </a:ln>
        </p:spPr>
        <p:txBody>
          <a:bodyPr wrap="square" rtlCol="0">
            <a:spAutoFit/>
          </a:bodyPr>
          <a:lstStyle/>
          <a:p>
            <a:r>
              <a:rPr lang="en-GB" sz="900" b="1" dirty="0"/>
              <a:t>Skills Assessed:</a:t>
            </a:r>
          </a:p>
          <a:p>
            <a:r>
              <a:rPr lang="en-GB" sz="900" b="1" dirty="0"/>
              <a:t>Describing, explaining, comparing and contrasting of the features of two different sports including</a:t>
            </a:r>
          </a:p>
          <a:p>
            <a:pPr>
              <a:buFontTx/>
              <a:buChar char="•"/>
            </a:pPr>
            <a:r>
              <a:rPr lang="en-GB" sz="900" b="1" dirty="0"/>
              <a:t>Rules, regulations and scoring systems</a:t>
            </a:r>
          </a:p>
          <a:p>
            <a:pPr>
              <a:buFontTx/>
              <a:buChar char="•"/>
            </a:pPr>
            <a:r>
              <a:rPr lang="en-GB" sz="900" b="1" dirty="0"/>
              <a:t>Roles of officials</a:t>
            </a:r>
          </a:p>
          <a:p>
            <a:pPr>
              <a:buFontTx/>
              <a:buChar char="•"/>
            </a:pPr>
            <a:endParaRPr lang="en-GB" sz="1350" dirty="0"/>
          </a:p>
          <a:p>
            <a:endParaRPr lang="en-GB" sz="1350" dirty="0"/>
          </a:p>
        </p:txBody>
      </p:sp>
      <p:sp>
        <p:nvSpPr>
          <p:cNvPr id="14" name="TextBox 13"/>
          <p:cNvSpPr txBox="1"/>
          <p:nvPr/>
        </p:nvSpPr>
        <p:spPr>
          <a:xfrm>
            <a:off x="3810000" y="5657851"/>
            <a:ext cx="4482498" cy="646331"/>
          </a:xfrm>
          <a:prstGeom prst="rect">
            <a:avLst/>
          </a:prstGeom>
          <a:noFill/>
          <a:ln w="12700">
            <a:solidFill>
              <a:schemeClr val="tx1"/>
            </a:solidFill>
          </a:ln>
        </p:spPr>
        <p:txBody>
          <a:bodyPr wrap="square" rtlCol="0">
            <a:spAutoFit/>
          </a:bodyPr>
          <a:lstStyle/>
          <a:p>
            <a:r>
              <a:rPr lang="en-GB" sz="900" b="1" dirty="0"/>
              <a:t>Useful Websites/sources of information: </a:t>
            </a:r>
          </a:p>
          <a:p>
            <a:r>
              <a:rPr lang="en-US" sz="900" dirty="0"/>
              <a:t>https://www.pearsonschoolsandfecolleges.co.uk/FEAndVocational/SportsStudies/BTEC/BTEC-Firsts-Sport-2012/Samples/StudentBook/Unit2-StudentBooksample.pdf</a:t>
            </a:r>
            <a:r>
              <a:rPr lang="en-GB" sz="900" b="1" dirty="0"/>
              <a:t/>
            </a:r>
            <a:br>
              <a:rPr lang="en-GB" sz="900" b="1" dirty="0"/>
            </a:br>
            <a:endParaRPr lang="en-GB" sz="900" dirty="0"/>
          </a:p>
        </p:txBody>
      </p:sp>
      <p:sp>
        <p:nvSpPr>
          <p:cNvPr id="4" name="Title 1"/>
          <p:cNvSpPr>
            <a:spLocks noGrp="1"/>
          </p:cNvSpPr>
          <p:nvPr>
            <p:ph type="title"/>
          </p:nvPr>
        </p:nvSpPr>
        <p:spPr>
          <a:xfrm>
            <a:off x="6636060" y="134634"/>
            <a:ext cx="1739195" cy="369174"/>
          </a:xfrm>
          <a:solidFill>
            <a:schemeClr val="bg1"/>
          </a:solidFill>
        </p:spPr>
        <p:txBody>
          <a:bodyPr>
            <a:normAutofit fontScale="90000"/>
          </a:bodyPr>
          <a:lstStyle/>
          <a:p>
            <a:r>
              <a:rPr lang="en-GB" sz="900" dirty="0"/>
              <a:t>2018 Assessment Week</a:t>
            </a:r>
            <a:br>
              <a:rPr lang="en-GB" sz="900" dirty="0"/>
            </a:br>
            <a:r>
              <a:rPr lang="en-GB" sz="900" dirty="0"/>
              <a:t>Week commencing 23</a:t>
            </a:r>
            <a:r>
              <a:rPr lang="en-GB" sz="900" baseline="30000" dirty="0"/>
              <a:t>rd</a:t>
            </a:r>
            <a:r>
              <a:rPr lang="en-GB" sz="900" dirty="0"/>
              <a:t> April 2018.</a:t>
            </a:r>
            <a:br>
              <a:rPr lang="en-GB" sz="900" dirty="0"/>
            </a:br>
            <a:endParaRPr lang="en-GB" sz="900" dirty="0"/>
          </a:p>
        </p:txBody>
      </p:sp>
    </p:spTree>
    <p:extLst>
      <p:ext uri="{BB962C8B-B14F-4D97-AF65-F5344CB8AC3E}">
        <p14:creationId xmlns:p14="http://schemas.microsoft.com/office/powerpoint/2010/main" val="4130590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1" y="1322118"/>
            <a:ext cx="1361848" cy="507831"/>
          </a:xfrm>
          <a:prstGeom prst="rect">
            <a:avLst/>
          </a:prstGeom>
          <a:noFill/>
        </p:spPr>
        <p:txBody>
          <a:bodyPr wrap="none" rtlCol="0">
            <a:spAutoFit/>
          </a:bodyPr>
          <a:lstStyle/>
          <a:p>
            <a:r>
              <a:rPr lang="en-GB" sz="2700" b="1" u="sng" dirty="0"/>
              <a:t>YEAR 10</a:t>
            </a:r>
          </a:p>
        </p:txBody>
      </p:sp>
      <p:sp>
        <p:nvSpPr>
          <p:cNvPr id="7" name="TextBox 6"/>
          <p:cNvSpPr txBox="1"/>
          <p:nvPr/>
        </p:nvSpPr>
        <p:spPr>
          <a:xfrm>
            <a:off x="5285910" y="1927779"/>
            <a:ext cx="2526654" cy="507831"/>
          </a:xfrm>
          <a:prstGeom prst="rect">
            <a:avLst/>
          </a:prstGeom>
          <a:noFill/>
        </p:spPr>
        <p:txBody>
          <a:bodyPr wrap="none" rtlCol="0">
            <a:spAutoFit/>
          </a:bodyPr>
          <a:lstStyle/>
          <a:p>
            <a:r>
              <a:rPr lang="en-GB" sz="2700" dirty="0">
                <a:solidFill>
                  <a:srgbClr val="FF0000"/>
                </a:solidFill>
              </a:rPr>
              <a:t>Subject: Science </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33606" y="2333598"/>
            <a:ext cx="4482498" cy="300082"/>
          </a:xfrm>
          <a:prstGeom prst="rect">
            <a:avLst/>
          </a:prstGeom>
          <a:noFill/>
          <a:ln w="12700">
            <a:solidFill>
              <a:schemeClr val="tx1"/>
            </a:solidFill>
          </a:ln>
        </p:spPr>
        <p:txBody>
          <a:bodyPr wrap="square" rtlCol="0">
            <a:spAutoFit/>
          </a:bodyPr>
          <a:lstStyle/>
          <a:p>
            <a:r>
              <a:rPr lang="en-GB" sz="1350" dirty="0"/>
              <a:t>Length of exam: 1 hour</a:t>
            </a:r>
          </a:p>
        </p:txBody>
      </p:sp>
      <p:sp>
        <p:nvSpPr>
          <p:cNvPr id="11" name="TextBox 10"/>
          <p:cNvSpPr txBox="1"/>
          <p:nvPr/>
        </p:nvSpPr>
        <p:spPr>
          <a:xfrm>
            <a:off x="3827748" y="2787898"/>
            <a:ext cx="4482498" cy="646331"/>
          </a:xfrm>
          <a:prstGeom prst="rect">
            <a:avLst/>
          </a:prstGeom>
          <a:noFill/>
          <a:ln w="12700">
            <a:solidFill>
              <a:schemeClr val="tx1"/>
            </a:solidFill>
          </a:ln>
        </p:spPr>
        <p:txBody>
          <a:bodyPr wrap="square" rtlCol="0">
            <a:spAutoFit/>
          </a:bodyPr>
          <a:lstStyle/>
          <a:p>
            <a:r>
              <a:rPr lang="en-GB" sz="900" b="1" dirty="0"/>
              <a:t>Topics:</a:t>
            </a:r>
          </a:p>
          <a:p>
            <a:r>
              <a:rPr lang="en-GB" sz="900" dirty="0"/>
              <a:t>Atomic structure, development of the Periodic table, bonding and properties.</a:t>
            </a:r>
          </a:p>
          <a:p>
            <a:endParaRPr lang="en-GB" sz="900" dirty="0"/>
          </a:p>
          <a:p>
            <a:endParaRPr lang="en-GB" sz="900" dirty="0"/>
          </a:p>
        </p:txBody>
      </p:sp>
      <p:sp>
        <p:nvSpPr>
          <p:cNvPr id="12" name="TextBox 11"/>
          <p:cNvSpPr txBox="1"/>
          <p:nvPr/>
        </p:nvSpPr>
        <p:spPr>
          <a:xfrm>
            <a:off x="3833606" y="3645024"/>
            <a:ext cx="4482498" cy="923330"/>
          </a:xfrm>
          <a:prstGeom prst="rect">
            <a:avLst/>
          </a:prstGeom>
          <a:noFill/>
          <a:ln w="12700">
            <a:solidFill>
              <a:schemeClr val="tx1"/>
            </a:solidFill>
          </a:ln>
        </p:spPr>
        <p:txBody>
          <a:bodyPr wrap="square" rtlCol="0">
            <a:spAutoFit/>
          </a:bodyPr>
          <a:lstStyle/>
          <a:p>
            <a:r>
              <a:rPr lang="en-GB" sz="900" b="1" dirty="0"/>
              <a:t>Equipment Required:</a:t>
            </a:r>
          </a:p>
          <a:p>
            <a:endParaRPr lang="en-GB" sz="900" dirty="0"/>
          </a:p>
          <a:p>
            <a:r>
              <a:rPr lang="en-GB" sz="900" dirty="0"/>
              <a:t>Pen, pencil, ruler, rubber, highlighter, calculator</a:t>
            </a:r>
          </a:p>
          <a:p>
            <a:endParaRPr lang="en-GB" sz="900" dirty="0"/>
          </a:p>
          <a:p>
            <a:endParaRPr lang="en-GB" sz="900" dirty="0"/>
          </a:p>
          <a:p>
            <a:endParaRPr lang="en-GB" sz="900" dirty="0"/>
          </a:p>
        </p:txBody>
      </p:sp>
      <p:sp>
        <p:nvSpPr>
          <p:cNvPr id="13" name="TextBox 12"/>
          <p:cNvSpPr txBox="1"/>
          <p:nvPr/>
        </p:nvSpPr>
        <p:spPr>
          <a:xfrm>
            <a:off x="3838751" y="4401109"/>
            <a:ext cx="4482498" cy="1615827"/>
          </a:xfrm>
          <a:prstGeom prst="rect">
            <a:avLst/>
          </a:prstGeom>
          <a:noFill/>
          <a:ln w="12700">
            <a:solidFill>
              <a:schemeClr val="tx1"/>
            </a:solidFill>
          </a:ln>
        </p:spPr>
        <p:txBody>
          <a:bodyPr wrap="square" rtlCol="0">
            <a:spAutoFit/>
          </a:bodyPr>
          <a:lstStyle/>
          <a:p>
            <a:r>
              <a:rPr lang="en-GB" sz="900" b="1" dirty="0"/>
              <a:t>Skills Assessed:</a:t>
            </a:r>
          </a:p>
          <a:p>
            <a:endParaRPr lang="en-GB" sz="900" dirty="0"/>
          </a:p>
          <a:p>
            <a:r>
              <a:rPr lang="en-GB" sz="900" dirty="0"/>
              <a:t>Knowledge of key vocabulary and formulae</a:t>
            </a:r>
          </a:p>
          <a:p>
            <a:r>
              <a:rPr lang="en-GB" sz="900" dirty="0"/>
              <a:t>Literacy- extended writing</a:t>
            </a:r>
          </a:p>
          <a:p>
            <a:r>
              <a:rPr lang="en-GB" sz="900" dirty="0"/>
              <a:t>Numeracy- using formulae</a:t>
            </a:r>
          </a:p>
          <a:p>
            <a:r>
              <a:rPr lang="en-GB" sz="900" dirty="0"/>
              <a:t>Analysing graphs, data in tables</a:t>
            </a:r>
          </a:p>
          <a:p>
            <a:endParaRPr lang="en-GB" sz="900" dirty="0"/>
          </a:p>
          <a:p>
            <a:endParaRPr lang="en-GB" sz="900" dirty="0"/>
          </a:p>
          <a:p>
            <a:endParaRPr lang="en-GB" sz="900" dirty="0"/>
          </a:p>
          <a:p>
            <a:endParaRPr lang="en-GB" sz="900" dirty="0"/>
          </a:p>
          <a:p>
            <a:endParaRPr lang="en-GB" sz="900" dirty="0"/>
          </a:p>
        </p:txBody>
      </p:sp>
      <p:sp>
        <p:nvSpPr>
          <p:cNvPr id="14" name="TextBox 13"/>
          <p:cNvSpPr txBox="1"/>
          <p:nvPr/>
        </p:nvSpPr>
        <p:spPr>
          <a:xfrm>
            <a:off x="3838751" y="5612357"/>
            <a:ext cx="4482498" cy="1615827"/>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900" b="1" dirty="0"/>
              <a:t>Your class book</a:t>
            </a:r>
          </a:p>
          <a:p>
            <a:r>
              <a:rPr lang="en-GB" sz="1350" dirty="0">
                <a:hlinkClick r:id="rId3"/>
              </a:rPr>
              <a:t>https://www.bbc.com/education/levels/z98jmp3</a:t>
            </a:r>
            <a:endParaRPr lang="en-GB" sz="1350" dirty="0"/>
          </a:p>
          <a:p>
            <a:r>
              <a:rPr lang="en-GB" sz="1350" dirty="0">
                <a:hlinkClick r:id="rId4"/>
              </a:rPr>
              <a:t>https://phagcsescience.weebly.com/</a:t>
            </a:r>
            <a:endParaRPr lang="en-GB" sz="1350" dirty="0"/>
          </a:p>
          <a:p>
            <a:endParaRPr lang="en-GB" sz="1350" dirty="0"/>
          </a:p>
          <a:p>
            <a:endParaRPr lang="en-GB" sz="1350" dirty="0"/>
          </a:p>
          <a:p>
            <a:endParaRPr lang="en-GB" sz="1350" dirty="0"/>
          </a:p>
          <a:p>
            <a:endParaRPr lang="en-GB" sz="1350" dirty="0"/>
          </a:p>
        </p:txBody>
      </p:sp>
      <p:sp>
        <p:nvSpPr>
          <p:cNvPr id="4" name="Title 1"/>
          <p:cNvSpPr>
            <a:spLocks noGrp="1"/>
          </p:cNvSpPr>
          <p:nvPr>
            <p:ph type="title"/>
          </p:nvPr>
        </p:nvSpPr>
        <p:spPr>
          <a:xfrm>
            <a:off x="6636060" y="134634"/>
            <a:ext cx="1836204" cy="369174"/>
          </a:xfrm>
          <a:solidFill>
            <a:schemeClr val="bg1"/>
          </a:solidFill>
        </p:spPr>
        <p:txBody>
          <a:bodyPr>
            <a:normAutofit fontScale="90000"/>
          </a:bodyPr>
          <a:lstStyle/>
          <a:p>
            <a:r>
              <a:rPr lang="en-GB" sz="900" dirty="0"/>
              <a:t>2018 Assessment Week</a:t>
            </a:r>
            <a:br>
              <a:rPr lang="en-GB" sz="900" dirty="0"/>
            </a:br>
            <a:r>
              <a:rPr lang="en-GB" sz="900" dirty="0" err="1"/>
              <a:t>Week</a:t>
            </a:r>
            <a:r>
              <a:rPr lang="en-GB" sz="900" dirty="0"/>
              <a:t> 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272274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a:t>
            </a:r>
            <a:r>
              <a:rPr lang="en-GB" b="1" dirty="0" smtClean="0"/>
              <a:t>Park Hall </a:t>
            </a:r>
          </a:p>
          <a:p>
            <a:pPr marL="0" indent="0">
              <a:buNone/>
            </a:pPr>
            <a:r>
              <a:rPr lang="en-GB" b="1" dirty="0" smtClean="0"/>
              <a:t>             Academy</a:t>
            </a:r>
            <a:endParaRPr lang="en-GB"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14097" y="1520179"/>
            <a:ext cx="1361848" cy="507831"/>
          </a:xfrm>
          <a:prstGeom prst="rect">
            <a:avLst/>
          </a:prstGeom>
          <a:noFill/>
        </p:spPr>
        <p:txBody>
          <a:bodyPr wrap="none" rtlCol="0">
            <a:spAutoFit/>
          </a:bodyPr>
          <a:lstStyle/>
          <a:p>
            <a:r>
              <a:rPr lang="en-GB" sz="2700" b="1" u="sng" dirty="0"/>
              <a:t>YEAR 10</a:t>
            </a:r>
          </a:p>
        </p:txBody>
      </p:sp>
      <p:sp>
        <p:nvSpPr>
          <p:cNvPr id="7" name="TextBox 6"/>
          <p:cNvSpPr txBox="1"/>
          <p:nvPr/>
        </p:nvSpPr>
        <p:spPr>
          <a:xfrm>
            <a:off x="5015880" y="1927777"/>
            <a:ext cx="2558714" cy="507831"/>
          </a:xfrm>
          <a:prstGeom prst="rect">
            <a:avLst/>
          </a:prstGeom>
          <a:noFill/>
        </p:spPr>
        <p:txBody>
          <a:bodyPr wrap="none" rtlCol="0">
            <a:spAutoFit/>
          </a:bodyPr>
          <a:lstStyle/>
          <a:p>
            <a:r>
              <a:rPr lang="en-GB" sz="2700" b="1" u="sng" dirty="0"/>
              <a:t>GCSE Citizenship</a:t>
            </a:r>
          </a:p>
        </p:txBody>
      </p:sp>
      <p:sp>
        <p:nvSpPr>
          <p:cNvPr id="8" name="TextBox 7"/>
          <p:cNvSpPr txBox="1"/>
          <p:nvPr/>
        </p:nvSpPr>
        <p:spPr>
          <a:xfrm>
            <a:off x="3989767" y="2672916"/>
            <a:ext cx="184731" cy="230832"/>
          </a:xfrm>
          <a:prstGeom prst="rect">
            <a:avLst/>
          </a:prstGeom>
          <a:noFill/>
        </p:spPr>
        <p:txBody>
          <a:bodyPr wrap="none" rtlCol="0">
            <a:spAutoFit/>
          </a:bodyPr>
          <a:lstStyle/>
          <a:p>
            <a:endParaRPr lang="en-GB" sz="900" dirty="0"/>
          </a:p>
        </p:txBody>
      </p:sp>
      <p:sp>
        <p:nvSpPr>
          <p:cNvPr id="10" name="TextBox 9"/>
          <p:cNvSpPr txBox="1"/>
          <p:nvPr/>
        </p:nvSpPr>
        <p:spPr>
          <a:xfrm>
            <a:off x="3827748" y="2510898"/>
            <a:ext cx="4482498" cy="230832"/>
          </a:xfrm>
          <a:prstGeom prst="rect">
            <a:avLst/>
          </a:prstGeom>
          <a:noFill/>
          <a:ln w="12700">
            <a:solidFill>
              <a:schemeClr val="tx1"/>
            </a:solidFill>
          </a:ln>
        </p:spPr>
        <p:txBody>
          <a:bodyPr wrap="square" rtlCol="0">
            <a:spAutoFit/>
          </a:bodyPr>
          <a:lstStyle/>
          <a:p>
            <a:r>
              <a:rPr lang="en-GB" sz="900" b="1" dirty="0"/>
              <a:t>Length of exam: </a:t>
            </a:r>
            <a:r>
              <a:rPr lang="en-GB" sz="900" dirty="0"/>
              <a:t>1 lesson</a:t>
            </a:r>
          </a:p>
        </p:txBody>
      </p:sp>
      <p:sp>
        <p:nvSpPr>
          <p:cNvPr id="11" name="TextBox 10"/>
          <p:cNvSpPr txBox="1"/>
          <p:nvPr/>
        </p:nvSpPr>
        <p:spPr>
          <a:xfrm>
            <a:off x="3827748" y="2780928"/>
            <a:ext cx="4482498" cy="1338828"/>
          </a:xfrm>
          <a:prstGeom prst="rect">
            <a:avLst/>
          </a:prstGeom>
          <a:noFill/>
          <a:ln w="12700">
            <a:solidFill>
              <a:schemeClr val="tx1"/>
            </a:solidFill>
          </a:ln>
        </p:spPr>
        <p:txBody>
          <a:bodyPr wrap="square" rtlCol="0">
            <a:spAutoFit/>
          </a:bodyPr>
          <a:lstStyle/>
          <a:p>
            <a:r>
              <a:rPr lang="en-GB" sz="900" b="1" dirty="0"/>
              <a:t>Topics:</a:t>
            </a:r>
          </a:p>
          <a:p>
            <a:r>
              <a:rPr lang="en-GB" sz="900" dirty="0"/>
              <a:t>Life in Modern Britain. In the first half of this theme, you will look at the make-up, values and dynamics of contemporary UK society. You will consider what it means to be British, how our identities are formed and how we have multiple identities. </a:t>
            </a:r>
          </a:p>
          <a:p>
            <a:pPr marL="128588" indent="-128588">
              <a:buFontTx/>
              <a:buChar char="-"/>
            </a:pPr>
            <a:r>
              <a:rPr lang="en-GB" sz="900" dirty="0"/>
              <a:t>Freedoms and Identity</a:t>
            </a:r>
          </a:p>
          <a:p>
            <a:pPr marL="128588" indent="-128588">
              <a:buFontTx/>
              <a:buChar char="-"/>
            </a:pPr>
            <a:r>
              <a:rPr lang="en-GB" sz="900" dirty="0"/>
              <a:t>Legislation</a:t>
            </a:r>
          </a:p>
          <a:p>
            <a:pPr marL="128588" indent="-128588">
              <a:buFontTx/>
              <a:buChar char="-"/>
            </a:pPr>
            <a:r>
              <a:rPr lang="en-GB" sz="900" dirty="0"/>
              <a:t>Migration</a:t>
            </a:r>
          </a:p>
          <a:p>
            <a:pPr marL="128588" indent="-128588">
              <a:buFontTx/>
              <a:buChar char="-"/>
            </a:pPr>
            <a:r>
              <a:rPr lang="en-GB" sz="900" dirty="0"/>
              <a:t>Media</a:t>
            </a:r>
          </a:p>
          <a:p>
            <a:pPr marL="128588" indent="-128588">
              <a:buFontTx/>
              <a:buChar char="-"/>
            </a:pPr>
            <a:r>
              <a:rPr lang="en-GB" sz="900" dirty="0"/>
              <a:t>British Values</a:t>
            </a:r>
          </a:p>
        </p:txBody>
      </p:sp>
      <p:sp>
        <p:nvSpPr>
          <p:cNvPr id="12" name="TextBox 11"/>
          <p:cNvSpPr txBox="1"/>
          <p:nvPr/>
        </p:nvSpPr>
        <p:spPr>
          <a:xfrm>
            <a:off x="3827748" y="4133413"/>
            <a:ext cx="4482498" cy="507831"/>
          </a:xfrm>
          <a:prstGeom prst="rect">
            <a:avLst/>
          </a:prstGeom>
          <a:noFill/>
          <a:ln w="12700">
            <a:solidFill>
              <a:schemeClr val="tx1"/>
            </a:solidFill>
          </a:ln>
        </p:spPr>
        <p:txBody>
          <a:bodyPr wrap="square" rtlCol="0">
            <a:spAutoFit/>
          </a:bodyPr>
          <a:lstStyle/>
          <a:p>
            <a:r>
              <a:rPr lang="en-GB" sz="900" b="1" dirty="0"/>
              <a:t>Equipment Required:</a:t>
            </a:r>
          </a:p>
          <a:p>
            <a:r>
              <a:rPr lang="en-GB" sz="900" dirty="0"/>
              <a:t>Pen.</a:t>
            </a:r>
          </a:p>
          <a:p>
            <a:endParaRPr lang="en-GB" sz="900" dirty="0"/>
          </a:p>
        </p:txBody>
      </p:sp>
      <p:sp>
        <p:nvSpPr>
          <p:cNvPr id="13" name="TextBox 12"/>
          <p:cNvSpPr txBox="1"/>
          <p:nvPr/>
        </p:nvSpPr>
        <p:spPr>
          <a:xfrm>
            <a:off x="3827748" y="4665373"/>
            <a:ext cx="4482498" cy="784830"/>
          </a:xfrm>
          <a:prstGeom prst="rect">
            <a:avLst/>
          </a:prstGeom>
          <a:noFill/>
          <a:ln w="12700">
            <a:solidFill>
              <a:schemeClr val="tx1"/>
            </a:solidFill>
          </a:ln>
        </p:spPr>
        <p:txBody>
          <a:bodyPr wrap="square" rtlCol="0">
            <a:spAutoFit/>
          </a:bodyPr>
          <a:lstStyle/>
          <a:p>
            <a:r>
              <a:rPr lang="en-GB" sz="900" b="1" dirty="0"/>
              <a:t>Skills Assessed:</a:t>
            </a:r>
          </a:p>
          <a:p>
            <a:pPr marL="171450" indent="-171450">
              <a:buFont typeface="+mj-lt"/>
              <a:buAutoNum type="arabicPeriod"/>
            </a:pPr>
            <a:r>
              <a:rPr lang="en-GB" sz="900" dirty="0"/>
              <a:t>Knowledge and Understanding – definitions</a:t>
            </a:r>
          </a:p>
          <a:p>
            <a:pPr marL="171450" indent="-171450">
              <a:buFont typeface="+mj-lt"/>
              <a:buAutoNum type="arabicPeriod"/>
            </a:pPr>
            <a:r>
              <a:rPr lang="en-GB" sz="900" dirty="0"/>
              <a:t>Comparison</a:t>
            </a:r>
          </a:p>
          <a:p>
            <a:pPr marL="171450" indent="-171450">
              <a:buFont typeface="+mj-lt"/>
              <a:buAutoNum type="arabicPeriod"/>
            </a:pPr>
            <a:r>
              <a:rPr lang="en-GB" sz="900" dirty="0"/>
              <a:t>Expression of own view</a:t>
            </a:r>
          </a:p>
          <a:p>
            <a:pPr marL="171450" indent="-171450">
              <a:buFont typeface="+mj-lt"/>
              <a:buAutoNum type="arabicPeriod"/>
            </a:pPr>
            <a:r>
              <a:rPr lang="en-GB" sz="900" dirty="0"/>
              <a:t>Justification</a:t>
            </a:r>
          </a:p>
        </p:txBody>
      </p:sp>
      <p:sp>
        <p:nvSpPr>
          <p:cNvPr id="14" name="TextBox 13"/>
          <p:cNvSpPr txBox="1"/>
          <p:nvPr/>
        </p:nvSpPr>
        <p:spPr>
          <a:xfrm>
            <a:off x="3827748" y="5474333"/>
            <a:ext cx="4482498" cy="784830"/>
          </a:xfrm>
          <a:prstGeom prst="rect">
            <a:avLst/>
          </a:prstGeom>
          <a:noFill/>
          <a:ln w="12700">
            <a:solidFill>
              <a:schemeClr val="tx1"/>
            </a:solidFill>
          </a:ln>
        </p:spPr>
        <p:txBody>
          <a:bodyPr wrap="square" rtlCol="0">
            <a:spAutoFit/>
          </a:bodyPr>
          <a:lstStyle/>
          <a:p>
            <a:r>
              <a:rPr lang="en-GB" sz="900" dirty="0"/>
              <a:t>Useful Websites/sources of information:</a:t>
            </a:r>
          </a:p>
          <a:p>
            <a:pPr marL="128588" indent="-128588">
              <a:buFont typeface="Arial" panose="020B0604020202020204" pitchFamily="34" charset="0"/>
              <a:buChar char="•"/>
            </a:pPr>
            <a:r>
              <a:rPr lang="en-GB" sz="900" dirty="0"/>
              <a:t>Your school book</a:t>
            </a:r>
          </a:p>
          <a:p>
            <a:pPr marL="128588" indent="-128588">
              <a:buFont typeface="Arial" panose="020B0604020202020204" pitchFamily="34" charset="0"/>
              <a:buChar char="•"/>
            </a:pPr>
            <a:r>
              <a:rPr lang="en-GB" sz="900" dirty="0"/>
              <a:t>GCSE Citizenship Revision Guide</a:t>
            </a:r>
          </a:p>
          <a:p>
            <a:r>
              <a:rPr lang="en-GB" sz="900" dirty="0">
                <a:hlinkClick r:id="rId3"/>
              </a:rPr>
              <a:t>https://www.bbc.com/bitesize/subjects/z3ckjxs</a:t>
            </a:r>
            <a:r>
              <a:rPr lang="en-GB" sz="900" dirty="0"/>
              <a:t> </a:t>
            </a:r>
          </a:p>
          <a:p>
            <a:r>
              <a:rPr lang="en-GB" sz="900" dirty="0">
                <a:hlinkClick r:id="rId4"/>
              </a:rPr>
              <a:t>http://www.gojimo.com/gcse-citizenship-revision/</a:t>
            </a:r>
            <a:r>
              <a:rPr lang="en-GB" sz="900" dirty="0"/>
              <a:t> </a:t>
            </a:r>
          </a:p>
        </p:txBody>
      </p:sp>
      <p:sp>
        <p:nvSpPr>
          <p:cNvPr id="4" name="Title 1"/>
          <p:cNvSpPr>
            <a:spLocks noGrp="1"/>
          </p:cNvSpPr>
          <p:nvPr>
            <p:ph type="title"/>
          </p:nvPr>
        </p:nvSpPr>
        <p:spPr>
          <a:xfrm>
            <a:off x="6701227" y="1186394"/>
            <a:ext cx="1609019" cy="35069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p>
        </p:txBody>
      </p:sp>
      <p:pic>
        <p:nvPicPr>
          <p:cNvPr id="15" name="Pictur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1227" y="371238"/>
            <a:ext cx="1609019" cy="755134"/>
          </a:xfrm>
          <a:prstGeom prst="rect">
            <a:avLst/>
          </a:prstGeom>
          <a:noFill/>
          <a:ln>
            <a:noFill/>
          </a:ln>
        </p:spPr>
      </p:pic>
    </p:spTree>
    <p:extLst>
      <p:ext uri="{BB962C8B-B14F-4D97-AF65-F5344CB8AC3E}">
        <p14:creationId xmlns:p14="http://schemas.microsoft.com/office/powerpoint/2010/main" val="163635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a:t>             Park Hall </a:t>
            </a:r>
          </a:p>
          <a:p>
            <a:pPr marL="0" indent="0">
              <a:buNone/>
            </a:pPr>
            <a:r>
              <a:rPr lang="en-GB" dirty="0"/>
              <a:t>             Academy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1" y="1322118"/>
            <a:ext cx="1283300" cy="507831"/>
          </a:xfrm>
          <a:prstGeom prst="rect">
            <a:avLst/>
          </a:prstGeom>
          <a:noFill/>
        </p:spPr>
        <p:txBody>
          <a:bodyPr wrap="none" rtlCol="0">
            <a:spAutoFit/>
          </a:bodyPr>
          <a:lstStyle/>
          <a:p>
            <a:r>
              <a:rPr lang="en-GB" sz="2700" b="1" u="sng" dirty="0"/>
              <a:t>YEAR: 9</a:t>
            </a:r>
          </a:p>
        </p:txBody>
      </p:sp>
      <p:sp>
        <p:nvSpPr>
          <p:cNvPr id="7" name="TextBox 6"/>
          <p:cNvSpPr txBox="1"/>
          <p:nvPr/>
        </p:nvSpPr>
        <p:spPr>
          <a:xfrm>
            <a:off x="3851572" y="1905505"/>
            <a:ext cx="4495141" cy="415498"/>
          </a:xfrm>
          <a:prstGeom prst="rect">
            <a:avLst/>
          </a:prstGeom>
          <a:noFill/>
        </p:spPr>
        <p:txBody>
          <a:bodyPr wrap="none" rtlCol="0">
            <a:spAutoFit/>
          </a:bodyPr>
          <a:lstStyle/>
          <a:p>
            <a:r>
              <a:rPr lang="en-GB" sz="2100" dirty="0">
                <a:solidFill>
                  <a:srgbClr val="FF0000"/>
                </a:solidFill>
              </a:rPr>
              <a:t>Subject : Prose Study: ‘Lord of the Flies’</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370499"/>
            <a:ext cx="4482498" cy="300082"/>
          </a:xfrm>
          <a:prstGeom prst="rect">
            <a:avLst/>
          </a:prstGeom>
          <a:noFill/>
          <a:ln w="12700">
            <a:solidFill>
              <a:schemeClr val="tx1"/>
            </a:solidFill>
          </a:ln>
        </p:spPr>
        <p:txBody>
          <a:bodyPr wrap="square" rtlCol="0">
            <a:spAutoFit/>
          </a:bodyPr>
          <a:lstStyle/>
          <a:p>
            <a:r>
              <a:rPr lang="en-GB" sz="1350" dirty="0"/>
              <a:t>Length of assessment: 45 minutes</a:t>
            </a:r>
          </a:p>
        </p:txBody>
      </p:sp>
      <p:sp>
        <p:nvSpPr>
          <p:cNvPr id="11" name="TextBox 10"/>
          <p:cNvSpPr txBox="1"/>
          <p:nvPr/>
        </p:nvSpPr>
        <p:spPr>
          <a:xfrm>
            <a:off x="3827748" y="2701878"/>
            <a:ext cx="4482498" cy="1200329"/>
          </a:xfrm>
          <a:prstGeom prst="rect">
            <a:avLst/>
          </a:prstGeom>
          <a:noFill/>
          <a:ln w="12700">
            <a:solidFill>
              <a:schemeClr val="tx1"/>
            </a:solidFill>
          </a:ln>
        </p:spPr>
        <p:txBody>
          <a:bodyPr wrap="square" rtlCol="0">
            <a:spAutoFit/>
          </a:bodyPr>
          <a:lstStyle/>
          <a:p>
            <a:r>
              <a:rPr lang="en-GB" sz="900" b="1" dirty="0"/>
              <a:t>Topics: </a:t>
            </a:r>
          </a:p>
          <a:p>
            <a:pPr marL="128588" indent="-128588">
              <a:buFont typeface="Arial" panose="020B0604020202020204" pitchFamily="34" charset="0"/>
              <a:buChar char="•"/>
            </a:pPr>
            <a:r>
              <a:rPr lang="en-GB" sz="900" b="1" dirty="0"/>
              <a:t>How the writer (Golding) presents theme and character in an extract from the novel</a:t>
            </a:r>
          </a:p>
          <a:p>
            <a:pPr marL="128588" indent="-128588">
              <a:buFont typeface="Arial" panose="020B0604020202020204" pitchFamily="34" charset="0"/>
              <a:buChar char="•"/>
            </a:pPr>
            <a:r>
              <a:rPr lang="en-GB" sz="900" b="1" dirty="0"/>
              <a:t>Violence, Civilisation, Law and Order, Savagery, Power, Conflict</a:t>
            </a:r>
          </a:p>
          <a:p>
            <a:pPr marL="128588" indent="-128588">
              <a:buFont typeface="Arial" panose="020B0604020202020204" pitchFamily="34" charset="0"/>
              <a:buChar char="•"/>
            </a:pPr>
            <a:r>
              <a:rPr lang="en-GB" sz="900" b="1" dirty="0"/>
              <a:t>Ralph</a:t>
            </a:r>
            <a:r>
              <a:rPr lang="en-GB" sz="900" b="1"/>
              <a:t>, Jack and Piggy</a:t>
            </a:r>
            <a:endParaRPr lang="en-GB" sz="900" b="1" dirty="0"/>
          </a:p>
          <a:p>
            <a:pPr marL="128588" indent="-128588">
              <a:buFont typeface="Arial" panose="020B0604020202020204" pitchFamily="34" charset="0"/>
              <a:buChar char="•"/>
            </a:pPr>
            <a:endParaRPr lang="en-GB" sz="900" b="1" dirty="0"/>
          </a:p>
          <a:p>
            <a:endParaRPr lang="en-GB" sz="900" dirty="0"/>
          </a:p>
          <a:p>
            <a:endParaRPr lang="en-GB" sz="900" dirty="0"/>
          </a:p>
          <a:p>
            <a:endParaRPr lang="en-GB" sz="900" dirty="0"/>
          </a:p>
        </p:txBody>
      </p:sp>
      <p:sp>
        <p:nvSpPr>
          <p:cNvPr id="12" name="TextBox 11"/>
          <p:cNvSpPr txBox="1"/>
          <p:nvPr/>
        </p:nvSpPr>
        <p:spPr>
          <a:xfrm>
            <a:off x="3832685" y="3725755"/>
            <a:ext cx="4482498" cy="507831"/>
          </a:xfrm>
          <a:prstGeom prst="rect">
            <a:avLst/>
          </a:prstGeom>
          <a:noFill/>
          <a:ln w="12700">
            <a:solidFill>
              <a:schemeClr val="tx1"/>
            </a:solidFill>
          </a:ln>
        </p:spPr>
        <p:txBody>
          <a:bodyPr wrap="square" rtlCol="0">
            <a:spAutoFit/>
          </a:bodyPr>
          <a:lstStyle/>
          <a:p>
            <a:r>
              <a:rPr lang="en-GB" sz="900" b="1" dirty="0"/>
              <a:t>Equipment Required: Two different coloured highlighters and a black or blue pen. </a:t>
            </a:r>
          </a:p>
          <a:p>
            <a:endParaRPr lang="en-GB" sz="900" dirty="0"/>
          </a:p>
          <a:p>
            <a:endParaRPr lang="en-GB" sz="900" dirty="0"/>
          </a:p>
        </p:txBody>
      </p:sp>
      <p:sp>
        <p:nvSpPr>
          <p:cNvPr id="13" name="TextBox 12"/>
          <p:cNvSpPr txBox="1"/>
          <p:nvPr/>
        </p:nvSpPr>
        <p:spPr>
          <a:xfrm>
            <a:off x="3827748" y="4210502"/>
            <a:ext cx="4482498" cy="1754326"/>
          </a:xfrm>
          <a:prstGeom prst="rect">
            <a:avLst/>
          </a:prstGeom>
          <a:noFill/>
          <a:ln w="12700">
            <a:solidFill>
              <a:schemeClr val="tx1"/>
            </a:solidFill>
          </a:ln>
        </p:spPr>
        <p:txBody>
          <a:bodyPr wrap="square" rtlCol="0">
            <a:spAutoFit/>
          </a:bodyPr>
          <a:lstStyle/>
          <a:p>
            <a:r>
              <a:rPr lang="en-GB" sz="900" b="1" dirty="0"/>
              <a:t>Skills Assessed:</a:t>
            </a:r>
          </a:p>
          <a:p>
            <a:pPr marL="128588" indent="-128588">
              <a:buFont typeface="Arial" panose="020B0604020202020204" pitchFamily="34" charset="0"/>
              <a:buChar char="•"/>
            </a:pPr>
            <a:r>
              <a:rPr lang="en-GB" sz="900" b="1" dirty="0"/>
              <a:t>Reading and comprehension </a:t>
            </a:r>
          </a:p>
          <a:p>
            <a:pPr marL="128588" indent="-128588">
              <a:buFont typeface="Arial" panose="020B0604020202020204" pitchFamily="34" charset="0"/>
              <a:buChar char="•"/>
            </a:pPr>
            <a:r>
              <a:rPr lang="en-GB" sz="900" b="1" dirty="0"/>
              <a:t>Inference and deduction</a:t>
            </a:r>
          </a:p>
          <a:p>
            <a:pPr marL="128588" indent="-128588">
              <a:buFont typeface="Arial" panose="020B0604020202020204" pitchFamily="34" charset="0"/>
              <a:buChar char="•"/>
            </a:pPr>
            <a:r>
              <a:rPr lang="en-GB" sz="900" b="1" dirty="0"/>
              <a:t>Language analysis</a:t>
            </a:r>
          </a:p>
          <a:p>
            <a:pPr marL="128588" indent="-128588">
              <a:buFont typeface="Arial" panose="020B0604020202020204" pitchFamily="34" charset="0"/>
              <a:buChar char="•"/>
            </a:pPr>
            <a:r>
              <a:rPr lang="en-GB" sz="900" b="1" dirty="0"/>
              <a:t>Analytical essay writing – using PEEZL</a:t>
            </a:r>
          </a:p>
          <a:p>
            <a:endParaRPr lang="en-GB" sz="900" dirty="0"/>
          </a:p>
          <a:p>
            <a:endParaRPr lang="en-GB" sz="900" dirty="0"/>
          </a:p>
          <a:p>
            <a:endParaRPr lang="en-GB" sz="900" dirty="0"/>
          </a:p>
          <a:p>
            <a:endParaRPr lang="en-GB" sz="900" dirty="0"/>
          </a:p>
          <a:p>
            <a:endParaRPr lang="en-GB" sz="900" dirty="0"/>
          </a:p>
          <a:p>
            <a:endParaRPr lang="en-GB" sz="900" dirty="0"/>
          </a:p>
          <a:p>
            <a:endParaRPr lang="en-GB" sz="900" dirty="0"/>
          </a:p>
        </p:txBody>
      </p:sp>
      <p:sp>
        <p:nvSpPr>
          <p:cNvPr id="14" name="TextBox 13"/>
          <p:cNvSpPr txBox="1"/>
          <p:nvPr/>
        </p:nvSpPr>
        <p:spPr>
          <a:xfrm>
            <a:off x="3772647" y="6304854"/>
            <a:ext cx="4482498" cy="1061829"/>
          </a:xfrm>
          <a:prstGeom prst="rect">
            <a:avLst/>
          </a:prstGeom>
          <a:noFill/>
          <a:ln w="12700">
            <a:solidFill>
              <a:schemeClr val="tx1"/>
            </a:solidFill>
          </a:ln>
        </p:spPr>
        <p:txBody>
          <a:bodyPr wrap="square" rtlCol="0">
            <a:spAutoFit/>
          </a:bodyPr>
          <a:lstStyle/>
          <a:p>
            <a:r>
              <a:rPr lang="en-GB" sz="900" b="1" dirty="0"/>
              <a:t>Useful Websites/sources of information: </a:t>
            </a:r>
          </a:p>
          <a:p>
            <a:r>
              <a:rPr lang="en-GB" sz="900" b="1" dirty="0"/>
              <a:t>BBC Bitesize revision videos on ‘Lord of the Flies’</a:t>
            </a:r>
          </a:p>
          <a:p>
            <a:r>
              <a:rPr lang="en-GB" sz="900" b="1" dirty="0"/>
              <a:t>Revision videos on </a:t>
            </a:r>
            <a:r>
              <a:rPr lang="en-GB" sz="900" b="1" dirty="0" err="1"/>
              <a:t>Youtube</a:t>
            </a:r>
            <a:endParaRPr lang="en-GB" sz="900" b="1" dirty="0"/>
          </a:p>
          <a:p>
            <a:r>
              <a:rPr lang="en-GB" sz="900" b="1" dirty="0"/>
              <a:t> </a:t>
            </a:r>
          </a:p>
          <a:p>
            <a:endParaRPr lang="en-GB" sz="1350" dirty="0"/>
          </a:p>
          <a:p>
            <a:endParaRPr lang="en-GB" sz="1350" dirty="0"/>
          </a:p>
        </p:txBody>
      </p:sp>
      <p:sp>
        <p:nvSpPr>
          <p:cNvPr id="4" name="Title 1"/>
          <p:cNvSpPr>
            <a:spLocks noGrp="1"/>
          </p:cNvSpPr>
          <p:nvPr>
            <p:ph type="title"/>
          </p:nvPr>
        </p:nvSpPr>
        <p:spPr>
          <a:xfrm>
            <a:off x="6474042" y="134634"/>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348053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961874" y="1305313"/>
            <a:ext cx="2658677" cy="507831"/>
          </a:xfrm>
          <a:prstGeom prst="rect">
            <a:avLst/>
          </a:prstGeom>
          <a:noFill/>
        </p:spPr>
        <p:txBody>
          <a:bodyPr wrap="none" rtlCol="0">
            <a:spAutoFit/>
          </a:bodyPr>
          <a:lstStyle/>
          <a:p>
            <a:r>
              <a:rPr lang="en-GB" sz="2700" b="1" u="sng" dirty="0"/>
              <a:t>YEAR_10 Higher_</a:t>
            </a:r>
          </a:p>
        </p:txBody>
      </p:sp>
      <p:sp>
        <p:nvSpPr>
          <p:cNvPr id="7" name="TextBox 6"/>
          <p:cNvSpPr txBox="1"/>
          <p:nvPr/>
        </p:nvSpPr>
        <p:spPr>
          <a:xfrm>
            <a:off x="5015880" y="1927777"/>
            <a:ext cx="2361544" cy="507831"/>
          </a:xfrm>
          <a:prstGeom prst="rect">
            <a:avLst/>
          </a:prstGeom>
          <a:noFill/>
        </p:spPr>
        <p:txBody>
          <a:bodyPr wrap="none" rtlCol="0">
            <a:spAutoFit/>
          </a:bodyPr>
          <a:lstStyle/>
          <a:p>
            <a:r>
              <a:rPr lang="en-GB" sz="2700" dirty="0">
                <a:solidFill>
                  <a:srgbClr val="FF0000"/>
                </a:solidFill>
              </a:rPr>
              <a:t>Subject : Maths</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510898"/>
            <a:ext cx="4482498" cy="300082"/>
          </a:xfrm>
          <a:prstGeom prst="rect">
            <a:avLst/>
          </a:prstGeom>
          <a:noFill/>
          <a:ln w="12700">
            <a:solidFill>
              <a:schemeClr val="tx1"/>
            </a:solidFill>
          </a:ln>
        </p:spPr>
        <p:txBody>
          <a:bodyPr wrap="square" rtlCol="0">
            <a:spAutoFit/>
          </a:bodyPr>
          <a:lstStyle/>
          <a:p>
            <a:r>
              <a:rPr lang="en-GB" sz="1350" dirty="0"/>
              <a:t>Length of exam: 55 minutes</a:t>
            </a:r>
          </a:p>
        </p:txBody>
      </p:sp>
      <p:sp>
        <p:nvSpPr>
          <p:cNvPr id="11" name="TextBox 10"/>
          <p:cNvSpPr txBox="1"/>
          <p:nvPr/>
        </p:nvSpPr>
        <p:spPr>
          <a:xfrm>
            <a:off x="3827748" y="2885758"/>
            <a:ext cx="4482498" cy="646331"/>
          </a:xfrm>
          <a:prstGeom prst="rect">
            <a:avLst/>
          </a:prstGeom>
          <a:noFill/>
          <a:ln w="12700">
            <a:solidFill>
              <a:schemeClr val="tx1"/>
            </a:solidFill>
          </a:ln>
        </p:spPr>
        <p:txBody>
          <a:bodyPr wrap="square" rtlCol="0">
            <a:spAutoFit/>
          </a:bodyPr>
          <a:lstStyle/>
          <a:p>
            <a:r>
              <a:rPr lang="en-GB" sz="900" b="1" dirty="0"/>
              <a:t>Topics:</a:t>
            </a:r>
            <a:endParaRPr lang="en-GB" sz="900" dirty="0"/>
          </a:p>
          <a:p>
            <a:r>
              <a:rPr lang="en-GB" sz="900" dirty="0"/>
              <a:t>Working with decimals and fractions. Algebraic Fractions. Percentage change and reverse percentages. Growth and decay including compound interest. Calculations with standard form. Prime numbers, prime factors. Highest Common Factor and Lowest </a:t>
            </a:r>
            <a:r>
              <a:rPr lang="en-GB" sz="900"/>
              <a:t>Common Multiple.</a:t>
            </a:r>
            <a:endParaRPr lang="en-GB" sz="900" dirty="0"/>
          </a:p>
        </p:txBody>
      </p:sp>
      <p:sp>
        <p:nvSpPr>
          <p:cNvPr id="12" name="TextBox 11"/>
          <p:cNvSpPr txBox="1"/>
          <p:nvPr/>
        </p:nvSpPr>
        <p:spPr>
          <a:xfrm>
            <a:off x="3833606" y="3645024"/>
            <a:ext cx="4482498" cy="784830"/>
          </a:xfrm>
          <a:prstGeom prst="rect">
            <a:avLst/>
          </a:prstGeom>
          <a:noFill/>
          <a:ln w="12700">
            <a:solidFill>
              <a:schemeClr val="tx1"/>
            </a:solidFill>
          </a:ln>
        </p:spPr>
        <p:txBody>
          <a:bodyPr wrap="square" rtlCol="0">
            <a:spAutoFit/>
          </a:bodyPr>
          <a:lstStyle/>
          <a:p>
            <a:r>
              <a:rPr lang="en-GB" sz="900" b="1" dirty="0"/>
              <a:t>Equipment </a:t>
            </a:r>
            <a:r>
              <a:rPr lang="en-GB" sz="900" b="1"/>
              <a:t>Required:</a:t>
            </a:r>
          </a:p>
          <a:p>
            <a:endParaRPr lang="en-GB" sz="900" dirty="0"/>
          </a:p>
          <a:p>
            <a:r>
              <a:rPr lang="en-GB" sz="900" dirty="0"/>
              <a:t>Pen, Pencil, Protractor and Ruler</a:t>
            </a:r>
          </a:p>
          <a:p>
            <a:endParaRPr lang="en-GB" sz="900" dirty="0"/>
          </a:p>
          <a:p>
            <a:endParaRPr lang="en-GB" sz="900" dirty="0"/>
          </a:p>
        </p:txBody>
      </p:sp>
      <p:sp>
        <p:nvSpPr>
          <p:cNvPr id="13" name="TextBox 12"/>
          <p:cNvSpPr txBox="1"/>
          <p:nvPr/>
        </p:nvSpPr>
        <p:spPr>
          <a:xfrm>
            <a:off x="3838751" y="4401108"/>
            <a:ext cx="4482498" cy="1061829"/>
          </a:xfrm>
          <a:prstGeom prst="rect">
            <a:avLst/>
          </a:prstGeom>
          <a:noFill/>
          <a:ln w="12700">
            <a:solidFill>
              <a:schemeClr val="tx1"/>
            </a:solidFill>
          </a:ln>
        </p:spPr>
        <p:txBody>
          <a:bodyPr wrap="square" rtlCol="0">
            <a:spAutoFit/>
          </a:bodyPr>
          <a:lstStyle/>
          <a:p>
            <a:r>
              <a:rPr lang="en-GB" sz="900" b="1" dirty="0"/>
              <a:t>Skills Assessed:</a:t>
            </a:r>
          </a:p>
          <a:p>
            <a:endParaRPr lang="en-GB" sz="900" dirty="0"/>
          </a:p>
          <a:p>
            <a:r>
              <a:rPr lang="en-GB" sz="900" dirty="0"/>
              <a:t>Problem solving. Number Skills. Manipulation of terms and expressions. Reasoning. Pattern finding.</a:t>
            </a:r>
          </a:p>
          <a:p>
            <a:endParaRPr lang="en-GB" sz="900" dirty="0"/>
          </a:p>
          <a:p>
            <a:endParaRPr lang="en-GB" sz="900" dirty="0"/>
          </a:p>
          <a:p>
            <a:endParaRPr lang="en-GB" sz="900" dirty="0"/>
          </a:p>
        </p:txBody>
      </p:sp>
      <p:sp>
        <p:nvSpPr>
          <p:cNvPr id="14" name="TextBox 13"/>
          <p:cNvSpPr txBox="1"/>
          <p:nvPr/>
        </p:nvSpPr>
        <p:spPr>
          <a:xfrm>
            <a:off x="3838751" y="5612357"/>
            <a:ext cx="4482498" cy="646331"/>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1350" dirty="0"/>
              <a:t>https://mathsapp.pixl.org.uk/</a:t>
            </a:r>
          </a:p>
          <a:p>
            <a:r>
              <a:rPr lang="en-GB" sz="1350" dirty="0"/>
              <a:t>https://vle.mathswatch.co.uk/vle/</a:t>
            </a:r>
          </a:p>
        </p:txBody>
      </p:sp>
      <p:sp>
        <p:nvSpPr>
          <p:cNvPr id="4" name="Title 1"/>
          <p:cNvSpPr>
            <a:spLocks noGrp="1"/>
          </p:cNvSpPr>
          <p:nvPr>
            <p:ph type="title"/>
          </p:nvPr>
        </p:nvSpPr>
        <p:spPr>
          <a:xfrm>
            <a:off x="6474042" y="134634"/>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371712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1" y="1322118"/>
            <a:ext cx="1361848" cy="507831"/>
          </a:xfrm>
          <a:prstGeom prst="rect">
            <a:avLst/>
          </a:prstGeom>
          <a:noFill/>
        </p:spPr>
        <p:txBody>
          <a:bodyPr wrap="none" rtlCol="0">
            <a:spAutoFit/>
          </a:bodyPr>
          <a:lstStyle/>
          <a:p>
            <a:r>
              <a:rPr lang="en-GB" sz="2700" b="1" u="sng" dirty="0"/>
              <a:t>YEAR 10</a:t>
            </a:r>
          </a:p>
        </p:txBody>
      </p:sp>
      <p:sp>
        <p:nvSpPr>
          <p:cNvPr id="7" name="TextBox 6"/>
          <p:cNvSpPr txBox="1"/>
          <p:nvPr/>
        </p:nvSpPr>
        <p:spPr>
          <a:xfrm>
            <a:off x="3989766" y="1927777"/>
            <a:ext cx="4815758" cy="507831"/>
          </a:xfrm>
          <a:prstGeom prst="rect">
            <a:avLst/>
          </a:prstGeom>
          <a:noFill/>
        </p:spPr>
        <p:txBody>
          <a:bodyPr wrap="square" rtlCol="0">
            <a:spAutoFit/>
          </a:bodyPr>
          <a:lstStyle/>
          <a:p>
            <a:r>
              <a:rPr lang="en-GB" sz="2700" dirty="0">
                <a:solidFill>
                  <a:srgbClr val="FF0000"/>
                </a:solidFill>
              </a:rPr>
              <a:t>Subject : </a:t>
            </a:r>
            <a:r>
              <a:rPr lang="en-GB" sz="2700" dirty="0" smtClean="0">
                <a:solidFill>
                  <a:srgbClr val="FF0000"/>
                </a:solidFill>
              </a:rPr>
              <a:t>Computer </a:t>
            </a:r>
            <a:r>
              <a:rPr lang="en-GB" sz="2700" dirty="0">
                <a:solidFill>
                  <a:srgbClr val="FF0000"/>
                </a:solidFill>
              </a:rPr>
              <a:t>Science</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510898"/>
            <a:ext cx="4482498" cy="300082"/>
          </a:xfrm>
          <a:prstGeom prst="rect">
            <a:avLst/>
          </a:prstGeom>
          <a:noFill/>
          <a:ln w="12700">
            <a:solidFill>
              <a:schemeClr val="tx1"/>
            </a:solidFill>
          </a:ln>
        </p:spPr>
        <p:txBody>
          <a:bodyPr wrap="square" rtlCol="0">
            <a:spAutoFit/>
          </a:bodyPr>
          <a:lstStyle/>
          <a:p>
            <a:r>
              <a:rPr lang="en-GB" sz="1350" dirty="0"/>
              <a:t>Length of exam: 60 </a:t>
            </a:r>
            <a:r>
              <a:rPr lang="en-GB" sz="1350" dirty="0" err="1"/>
              <a:t>mins</a:t>
            </a:r>
            <a:endParaRPr lang="en-GB" sz="1350" dirty="0"/>
          </a:p>
        </p:txBody>
      </p:sp>
      <p:sp>
        <p:nvSpPr>
          <p:cNvPr id="11" name="TextBox 10"/>
          <p:cNvSpPr txBox="1"/>
          <p:nvPr/>
        </p:nvSpPr>
        <p:spPr>
          <a:xfrm>
            <a:off x="3827748" y="2885758"/>
            <a:ext cx="4482498" cy="646331"/>
          </a:xfrm>
          <a:prstGeom prst="rect">
            <a:avLst/>
          </a:prstGeom>
          <a:noFill/>
          <a:ln w="12700">
            <a:solidFill>
              <a:schemeClr val="tx1"/>
            </a:solidFill>
          </a:ln>
        </p:spPr>
        <p:txBody>
          <a:bodyPr wrap="square" rtlCol="0">
            <a:spAutoFit/>
          </a:bodyPr>
          <a:lstStyle/>
          <a:p>
            <a:r>
              <a:rPr lang="en-GB" sz="900" b="1" dirty="0"/>
              <a:t>Topics: </a:t>
            </a:r>
            <a:r>
              <a:rPr lang="en-GB" sz="900" b="1" dirty="0">
                <a:solidFill>
                  <a:schemeClr val="accent6">
                    <a:lumMod val="75000"/>
                  </a:schemeClr>
                </a:solidFill>
              </a:rPr>
              <a:t>Computing Systems : </a:t>
            </a:r>
          </a:p>
          <a:p>
            <a:r>
              <a:rPr lang="en-GB" sz="900" b="1" dirty="0">
                <a:solidFill>
                  <a:schemeClr val="accent6">
                    <a:lumMod val="75000"/>
                  </a:schemeClr>
                </a:solidFill>
              </a:rPr>
              <a:t>	1.2 </a:t>
            </a:r>
            <a:r>
              <a:rPr lang="en-GB" sz="900" dirty="0"/>
              <a:t>Memory, </a:t>
            </a:r>
          </a:p>
          <a:p>
            <a:r>
              <a:rPr lang="en-GB" sz="900" dirty="0"/>
              <a:t>	</a:t>
            </a:r>
            <a:r>
              <a:rPr lang="en-GB" sz="900" b="1" dirty="0">
                <a:solidFill>
                  <a:schemeClr val="accent6">
                    <a:lumMod val="75000"/>
                  </a:schemeClr>
                </a:solidFill>
              </a:rPr>
              <a:t>1.6 </a:t>
            </a:r>
            <a:r>
              <a:rPr lang="en-GB" sz="900" dirty="0"/>
              <a:t>1Systems security, </a:t>
            </a:r>
          </a:p>
          <a:p>
            <a:r>
              <a:rPr lang="en-GB" sz="900" dirty="0"/>
              <a:t>	</a:t>
            </a:r>
          </a:p>
        </p:txBody>
      </p:sp>
      <p:sp>
        <p:nvSpPr>
          <p:cNvPr id="12" name="TextBox 11"/>
          <p:cNvSpPr txBox="1"/>
          <p:nvPr/>
        </p:nvSpPr>
        <p:spPr>
          <a:xfrm>
            <a:off x="3838751" y="3598594"/>
            <a:ext cx="4482498" cy="646331"/>
          </a:xfrm>
          <a:prstGeom prst="rect">
            <a:avLst/>
          </a:prstGeom>
          <a:noFill/>
          <a:ln w="12700">
            <a:solidFill>
              <a:schemeClr val="tx1"/>
            </a:solidFill>
          </a:ln>
        </p:spPr>
        <p:txBody>
          <a:bodyPr wrap="square" rtlCol="0">
            <a:spAutoFit/>
          </a:bodyPr>
          <a:lstStyle/>
          <a:p>
            <a:r>
              <a:rPr lang="en-GB" sz="900" b="1" dirty="0"/>
              <a:t>Equipment Required: 	Pen, </a:t>
            </a:r>
          </a:p>
          <a:p>
            <a:r>
              <a:rPr lang="en-GB" sz="900" b="1" dirty="0"/>
              <a:t>		Pencil</a:t>
            </a:r>
          </a:p>
          <a:p>
            <a:r>
              <a:rPr lang="en-GB" sz="900" b="1" dirty="0"/>
              <a:t>		Ruler</a:t>
            </a:r>
          </a:p>
          <a:p>
            <a:endParaRPr lang="en-GB" sz="900" dirty="0"/>
          </a:p>
        </p:txBody>
      </p:sp>
      <p:sp>
        <p:nvSpPr>
          <p:cNvPr id="13" name="TextBox 12"/>
          <p:cNvSpPr txBox="1"/>
          <p:nvPr/>
        </p:nvSpPr>
        <p:spPr>
          <a:xfrm>
            <a:off x="3834753" y="4395359"/>
            <a:ext cx="4482498" cy="646331"/>
          </a:xfrm>
          <a:prstGeom prst="rect">
            <a:avLst/>
          </a:prstGeom>
          <a:noFill/>
          <a:ln w="12700">
            <a:solidFill>
              <a:schemeClr val="tx1"/>
            </a:solidFill>
          </a:ln>
        </p:spPr>
        <p:txBody>
          <a:bodyPr wrap="square" rtlCol="0">
            <a:spAutoFit/>
          </a:bodyPr>
          <a:lstStyle/>
          <a:p>
            <a:r>
              <a:rPr lang="en-GB" sz="900" b="1" dirty="0"/>
              <a:t>Skills Assessed:</a:t>
            </a:r>
          </a:p>
          <a:p>
            <a:r>
              <a:rPr lang="en-GB" sz="900" dirty="0"/>
              <a:t>This paper tests a student's ability to answer questions from subject content, it also tests the theoretical knowledge of Computer Systems</a:t>
            </a:r>
          </a:p>
          <a:p>
            <a:endParaRPr lang="en-GB" sz="900" dirty="0"/>
          </a:p>
        </p:txBody>
      </p:sp>
      <p:sp>
        <p:nvSpPr>
          <p:cNvPr id="14" name="TextBox 13"/>
          <p:cNvSpPr txBox="1"/>
          <p:nvPr/>
        </p:nvSpPr>
        <p:spPr>
          <a:xfrm>
            <a:off x="3838751" y="5612357"/>
            <a:ext cx="4482498" cy="646331"/>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1350" dirty="0">
                <a:hlinkClick r:id="rId3"/>
              </a:rPr>
              <a:t>http://www.teach-ict.com/</a:t>
            </a:r>
            <a:r>
              <a:rPr lang="en-GB" sz="1350" dirty="0"/>
              <a:t>  </a:t>
            </a:r>
            <a:r>
              <a:rPr lang="en-GB" sz="1350" dirty="0">
                <a:hlinkClick r:id="rId4"/>
              </a:rPr>
              <a:t>https://craigndave.org/</a:t>
            </a:r>
            <a:r>
              <a:rPr lang="en-GB" sz="1350" dirty="0"/>
              <a:t> </a:t>
            </a:r>
            <a:r>
              <a:rPr lang="en-GB" sz="1350" dirty="0">
                <a:hlinkClick r:id="rId5"/>
              </a:rPr>
              <a:t>https://revisecomputerscience.com/</a:t>
            </a:r>
            <a:r>
              <a:rPr lang="en-GB" sz="1350" dirty="0"/>
              <a:t> </a:t>
            </a:r>
          </a:p>
        </p:txBody>
      </p:sp>
      <p:sp>
        <p:nvSpPr>
          <p:cNvPr id="4" name="Title 1"/>
          <p:cNvSpPr>
            <a:spLocks noGrp="1"/>
          </p:cNvSpPr>
          <p:nvPr>
            <p:ph type="title"/>
          </p:nvPr>
        </p:nvSpPr>
        <p:spPr>
          <a:xfrm>
            <a:off x="6150006" y="134633"/>
            <a:ext cx="2376264" cy="1019874"/>
          </a:xfrm>
          <a:noFill/>
        </p:spPr>
        <p:txBody>
          <a:bodyPr>
            <a:normAutofit/>
          </a:bodyPr>
          <a:lstStyle/>
          <a:p>
            <a:r>
              <a:rPr lang="en-GB" sz="1200" b="1" dirty="0"/>
              <a:t>2018 Assessment Week</a:t>
            </a:r>
            <a:br>
              <a:rPr lang="en-GB" sz="1200" b="1" dirty="0"/>
            </a:br>
            <a:r>
              <a:rPr lang="en-GB" sz="1200" b="1" dirty="0"/>
              <a:t>commencing 22</a:t>
            </a:r>
            <a:r>
              <a:rPr lang="en-GB" sz="1200" b="1" baseline="30000" dirty="0"/>
              <a:t>nd</a:t>
            </a:r>
            <a:r>
              <a:rPr lang="en-GB" sz="1200" b="1" dirty="0"/>
              <a:t> October 2018</a:t>
            </a:r>
            <a:br>
              <a:rPr lang="en-GB" sz="1200" b="1" dirty="0"/>
            </a:br>
            <a:endParaRPr lang="en-GB" sz="1200" b="1" dirty="0"/>
          </a:p>
        </p:txBody>
      </p:sp>
    </p:spTree>
    <p:extLst>
      <p:ext uri="{BB962C8B-B14F-4D97-AF65-F5344CB8AC3E}">
        <p14:creationId xmlns:p14="http://schemas.microsoft.com/office/powerpoint/2010/main" val="347528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3" y="310188"/>
            <a:ext cx="4640672" cy="1492300"/>
          </a:xfrm>
          <a:ln>
            <a:solidFill>
              <a:schemeClr val="tx1"/>
            </a:solidFill>
          </a:ln>
        </p:spPr>
        <p:txBody>
          <a:bodyPr>
            <a:normAutofit/>
          </a:bodyPr>
          <a:lstStyle/>
          <a:p>
            <a:pPr marL="0" indent="0">
              <a:buNone/>
            </a:pPr>
            <a:r>
              <a:rPr lang="en-GB" sz="2100" dirty="0"/>
              <a:t>             Park Hall Academy</a:t>
            </a:r>
            <a:endParaRPr lang="en-GB" sz="21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3888" y="391408"/>
            <a:ext cx="720718" cy="829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973882" y="1017657"/>
            <a:ext cx="2157898" cy="415498"/>
          </a:xfrm>
          <a:prstGeom prst="rect">
            <a:avLst/>
          </a:prstGeom>
          <a:noFill/>
        </p:spPr>
        <p:txBody>
          <a:bodyPr wrap="none" rtlCol="0">
            <a:spAutoFit/>
          </a:bodyPr>
          <a:lstStyle/>
          <a:p>
            <a:r>
              <a:rPr lang="en-GB" sz="2100" b="1" u="sng" dirty="0"/>
              <a:t>YEAR 10 – Block 1</a:t>
            </a:r>
            <a:endParaRPr lang="en-GB" sz="2100" b="1" u="sng" dirty="0"/>
          </a:p>
        </p:txBody>
      </p:sp>
      <p:sp>
        <p:nvSpPr>
          <p:cNvPr id="7" name="TextBox 6"/>
          <p:cNvSpPr txBox="1"/>
          <p:nvPr/>
        </p:nvSpPr>
        <p:spPr>
          <a:xfrm>
            <a:off x="4312232" y="1430970"/>
            <a:ext cx="3783793" cy="415498"/>
          </a:xfrm>
          <a:prstGeom prst="rect">
            <a:avLst/>
          </a:prstGeom>
          <a:noFill/>
        </p:spPr>
        <p:txBody>
          <a:bodyPr wrap="none" rtlCol="0">
            <a:spAutoFit/>
          </a:bodyPr>
          <a:lstStyle/>
          <a:p>
            <a:r>
              <a:rPr lang="en-GB" sz="2100" dirty="0">
                <a:solidFill>
                  <a:srgbClr val="FF0000"/>
                </a:solidFill>
              </a:rPr>
              <a:t>Subject: BTEC in Performing Arts </a:t>
            </a:r>
            <a:endParaRPr lang="en-GB" sz="2100" dirty="0">
              <a:solidFill>
                <a:srgbClr val="FF0000"/>
              </a:solidFill>
            </a:endParaRP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777481" y="1819912"/>
            <a:ext cx="4676545" cy="415498"/>
          </a:xfrm>
          <a:prstGeom prst="rect">
            <a:avLst/>
          </a:prstGeom>
          <a:noFill/>
          <a:ln w="12700">
            <a:solidFill>
              <a:schemeClr val="tx1"/>
            </a:solidFill>
          </a:ln>
        </p:spPr>
        <p:txBody>
          <a:bodyPr wrap="square" rtlCol="0">
            <a:spAutoFit/>
          </a:bodyPr>
          <a:lstStyle/>
          <a:p>
            <a:r>
              <a:rPr lang="en-GB" sz="1050" dirty="0"/>
              <a:t>Length of exam: Performance of vocals skills 5 </a:t>
            </a:r>
            <a:r>
              <a:rPr lang="en-GB" sz="1050" dirty="0" err="1"/>
              <a:t>mins</a:t>
            </a:r>
            <a:r>
              <a:rPr lang="en-GB" sz="1050" dirty="0"/>
              <a:t> performance of physical skills 5 </a:t>
            </a:r>
            <a:r>
              <a:rPr lang="en-GB" sz="1050" dirty="0" err="1"/>
              <a:t>mins</a:t>
            </a:r>
            <a:r>
              <a:rPr lang="en-GB" sz="1050" dirty="0"/>
              <a:t> </a:t>
            </a:r>
            <a:r>
              <a:rPr lang="en-GB" sz="1050" dirty="0"/>
              <a:t>and written Knowledge test 30 minutes</a:t>
            </a:r>
            <a:endParaRPr lang="en-GB" sz="1050" dirty="0"/>
          </a:p>
        </p:txBody>
      </p:sp>
      <p:sp>
        <p:nvSpPr>
          <p:cNvPr id="11" name="TextBox 10"/>
          <p:cNvSpPr txBox="1"/>
          <p:nvPr/>
        </p:nvSpPr>
        <p:spPr>
          <a:xfrm>
            <a:off x="3777481" y="2272161"/>
            <a:ext cx="4677014" cy="865622"/>
          </a:xfrm>
          <a:prstGeom prst="rect">
            <a:avLst/>
          </a:prstGeom>
          <a:noFill/>
          <a:ln w="12700">
            <a:solidFill>
              <a:schemeClr val="tx1"/>
            </a:solidFill>
          </a:ln>
        </p:spPr>
        <p:txBody>
          <a:bodyPr wrap="square" rtlCol="0">
            <a:spAutoFit/>
          </a:bodyPr>
          <a:lstStyle/>
          <a:p>
            <a:r>
              <a:rPr lang="en-GB" sz="900" b="1" dirty="0"/>
              <a:t>Topics: </a:t>
            </a:r>
          </a:p>
          <a:p>
            <a:pPr marL="128588" indent="-128588">
              <a:buFont typeface="Arial" panose="020B0604020202020204" pitchFamily="34" charset="0"/>
              <a:buChar char="•"/>
            </a:pPr>
            <a:r>
              <a:rPr lang="en-GB" sz="825" dirty="0"/>
              <a:t>Explore the skills needed for a performer</a:t>
            </a:r>
          </a:p>
          <a:p>
            <a:pPr marL="128588" indent="-128588">
              <a:buFont typeface="Arial" panose="020B0604020202020204" pitchFamily="34" charset="0"/>
              <a:buChar char="•"/>
            </a:pPr>
            <a:r>
              <a:rPr lang="en-GB" sz="825" dirty="0"/>
              <a:t>Physical skills</a:t>
            </a:r>
          </a:p>
          <a:p>
            <a:pPr marL="128588" indent="-128588">
              <a:buFont typeface="Arial" panose="020B0604020202020204" pitchFamily="34" charset="0"/>
              <a:buChar char="•"/>
            </a:pPr>
            <a:r>
              <a:rPr lang="en-GB" sz="825" dirty="0"/>
              <a:t>Vocal skills</a:t>
            </a:r>
          </a:p>
          <a:p>
            <a:pPr marL="128588" indent="-128588">
              <a:buFont typeface="Arial" panose="020B0604020202020204" pitchFamily="34" charset="0"/>
              <a:buChar char="•"/>
            </a:pPr>
            <a:r>
              <a:rPr lang="en-GB" sz="825" dirty="0"/>
              <a:t>Working as a team</a:t>
            </a:r>
          </a:p>
          <a:p>
            <a:pPr marL="128588" indent="-128588">
              <a:buFont typeface="Arial" panose="020B0604020202020204" pitchFamily="34" charset="0"/>
              <a:buChar char="•"/>
            </a:pPr>
            <a:r>
              <a:rPr lang="en-GB" sz="825" dirty="0"/>
              <a:t>Learning lines/ movement memory</a:t>
            </a:r>
          </a:p>
        </p:txBody>
      </p:sp>
      <p:sp>
        <p:nvSpPr>
          <p:cNvPr id="12" name="TextBox 11"/>
          <p:cNvSpPr txBox="1"/>
          <p:nvPr/>
        </p:nvSpPr>
        <p:spPr>
          <a:xfrm>
            <a:off x="3772991" y="3146879"/>
            <a:ext cx="4677014" cy="807913"/>
          </a:xfrm>
          <a:prstGeom prst="rect">
            <a:avLst/>
          </a:prstGeom>
          <a:noFill/>
          <a:ln w="12700">
            <a:solidFill>
              <a:schemeClr val="tx1"/>
            </a:solidFill>
          </a:ln>
        </p:spPr>
        <p:txBody>
          <a:bodyPr wrap="square" rtlCol="0">
            <a:spAutoFit/>
          </a:bodyPr>
          <a:lstStyle/>
          <a:p>
            <a:r>
              <a:rPr lang="en-GB" sz="1050" b="1" dirty="0"/>
              <a:t>Equipment Required:</a:t>
            </a:r>
          </a:p>
          <a:p>
            <a:pPr algn="ctr"/>
            <a:endParaRPr lang="en-GB" sz="900" b="1" u="sng" dirty="0"/>
          </a:p>
          <a:p>
            <a:pPr algn="ctr"/>
            <a:endParaRPr lang="en-GB" sz="900" b="1" u="sng" dirty="0"/>
          </a:p>
          <a:p>
            <a:pPr algn="ctr"/>
            <a:endParaRPr lang="en-GB" sz="900" b="1" u="sng" dirty="0"/>
          </a:p>
          <a:p>
            <a:pPr algn="ctr"/>
            <a:endParaRPr lang="en-GB" sz="900" b="1" u="sng" dirty="0"/>
          </a:p>
        </p:txBody>
      </p:sp>
      <p:sp>
        <p:nvSpPr>
          <p:cNvPr id="13" name="TextBox 12"/>
          <p:cNvSpPr txBox="1"/>
          <p:nvPr/>
        </p:nvSpPr>
        <p:spPr>
          <a:xfrm>
            <a:off x="3777481" y="4016334"/>
            <a:ext cx="4693435" cy="1962076"/>
          </a:xfrm>
          <a:prstGeom prst="rect">
            <a:avLst/>
          </a:prstGeom>
          <a:noFill/>
          <a:ln w="12700">
            <a:solidFill>
              <a:schemeClr val="tx1"/>
            </a:solidFill>
          </a:ln>
        </p:spPr>
        <p:txBody>
          <a:bodyPr wrap="square" rtlCol="0">
            <a:spAutoFit/>
          </a:bodyPr>
          <a:lstStyle/>
          <a:p>
            <a:r>
              <a:rPr lang="en-GB" sz="1050" b="1" dirty="0"/>
              <a:t>Skills Assessed:</a:t>
            </a:r>
          </a:p>
          <a:p>
            <a:r>
              <a:rPr lang="en-GB" sz="1200" dirty="0">
                <a:latin typeface="Century Gothic" panose="020B0502020202020204" pitchFamily="34" charset="0"/>
              </a:rPr>
              <a:t>• </a:t>
            </a:r>
            <a:r>
              <a:rPr lang="en-GB" sz="900" b="1" dirty="0">
                <a:latin typeface="Century Gothic" panose="020B0502020202020204" pitchFamily="34" charset="0"/>
              </a:rPr>
              <a:t>Physical skills relevant to the performance discipline </a:t>
            </a:r>
            <a:r>
              <a:rPr lang="en-GB" sz="900" dirty="0">
                <a:latin typeface="Century Gothic" panose="020B0502020202020204" pitchFamily="34" charset="0"/>
              </a:rPr>
              <a:t>such as: actions, </a:t>
            </a:r>
            <a:r>
              <a:rPr lang="en-GB" sz="900" dirty="0">
                <a:solidFill>
                  <a:srgbClr val="FF0000"/>
                </a:solidFill>
                <a:latin typeface="Century Gothic" panose="020B0502020202020204" pitchFamily="34" charset="0"/>
              </a:rPr>
              <a:t>alignment,</a:t>
            </a:r>
            <a:r>
              <a:rPr lang="en-GB" sz="900" dirty="0">
                <a:latin typeface="Century Gothic" panose="020B0502020202020204" pitchFamily="34" charset="0"/>
              </a:rPr>
              <a:t> accuracy, balance, coordination, contraction, </a:t>
            </a:r>
            <a:r>
              <a:rPr lang="en-GB" sz="900" dirty="0">
                <a:solidFill>
                  <a:srgbClr val="FF0000"/>
                </a:solidFill>
                <a:latin typeface="Century Gothic" panose="020B0502020202020204" pitchFamily="34" charset="0"/>
              </a:rPr>
              <a:t>characterisation, communication</a:t>
            </a:r>
            <a:r>
              <a:rPr lang="en-GB" sz="900" dirty="0">
                <a:latin typeface="Century Gothic" panose="020B0502020202020204" pitchFamily="34" charset="0"/>
              </a:rPr>
              <a:t>, dynamic range, energy, </a:t>
            </a:r>
            <a:r>
              <a:rPr lang="en-GB" sz="900" dirty="0">
                <a:solidFill>
                  <a:srgbClr val="FF0000"/>
                </a:solidFill>
                <a:latin typeface="Century Gothic" panose="020B0502020202020204" pitchFamily="34" charset="0"/>
              </a:rPr>
              <a:t>expression</a:t>
            </a:r>
            <a:r>
              <a:rPr lang="en-GB" sz="900" dirty="0">
                <a:latin typeface="Century Gothic" panose="020B0502020202020204" pitchFamily="34" charset="0"/>
              </a:rPr>
              <a:t>, extension, </a:t>
            </a:r>
            <a:r>
              <a:rPr lang="en-GB" sz="900" dirty="0">
                <a:solidFill>
                  <a:srgbClr val="FF0000"/>
                </a:solidFill>
                <a:latin typeface="Century Gothic" panose="020B0502020202020204" pitchFamily="34" charset="0"/>
              </a:rPr>
              <a:t>facial expression</a:t>
            </a:r>
            <a:r>
              <a:rPr lang="en-GB" sz="900" dirty="0">
                <a:latin typeface="Century Gothic" panose="020B0502020202020204" pitchFamily="34" charset="0"/>
              </a:rPr>
              <a:t>, flexibility, focus and control, </a:t>
            </a:r>
            <a:r>
              <a:rPr lang="en-GB" sz="900" dirty="0">
                <a:solidFill>
                  <a:srgbClr val="FF0000"/>
                </a:solidFill>
                <a:latin typeface="Century Gothic" panose="020B0502020202020204" pitchFamily="34" charset="0"/>
              </a:rPr>
              <a:t>gesture, mannerism</a:t>
            </a:r>
            <a:r>
              <a:rPr lang="en-GB" sz="900" dirty="0">
                <a:latin typeface="Century Gothic" panose="020B0502020202020204" pitchFamily="34" charset="0"/>
              </a:rPr>
              <a:t>, movement memory, pace, </a:t>
            </a:r>
            <a:r>
              <a:rPr lang="en-GB" sz="900" dirty="0">
                <a:solidFill>
                  <a:srgbClr val="FF0000"/>
                </a:solidFill>
                <a:latin typeface="Century Gothic" panose="020B0502020202020204" pitchFamily="34" charset="0"/>
              </a:rPr>
              <a:t>posture</a:t>
            </a:r>
            <a:r>
              <a:rPr lang="en-GB" sz="900" dirty="0">
                <a:latin typeface="Century Gothic" panose="020B0502020202020204" pitchFamily="34" charset="0"/>
              </a:rPr>
              <a:t>, phrasing, projection, rhythm, relaxation, </a:t>
            </a:r>
            <a:r>
              <a:rPr lang="en-GB" sz="900" dirty="0">
                <a:solidFill>
                  <a:srgbClr val="FF0000"/>
                </a:solidFill>
                <a:latin typeface="Century Gothic" panose="020B0502020202020204" pitchFamily="34" charset="0"/>
              </a:rPr>
              <a:t>reaction/interaction with others</a:t>
            </a:r>
            <a:r>
              <a:rPr lang="en-GB" sz="900" dirty="0">
                <a:latin typeface="Century Gothic" panose="020B0502020202020204" pitchFamily="34" charset="0"/>
              </a:rPr>
              <a:t>, stamina, spatial awareness, suspension, swing, trust, use of breath, use of weight. </a:t>
            </a:r>
            <a:endParaRPr lang="en-GB" sz="1200" dirty="0">
              <a:latin typeface="Century Gothic" panose="020B0502020202020204" pitchFamily="34" charset="0"/>
            </a:endParaRPr>
          </a:p>
          <a:p>
            <a:pPr marL="128588" indent="-128588">
              <a:buFont typeface="Arial" panose="020B0604020202020204" pitchFamily="34" charset="0"/>
              <a:buChar char="•"/>
            </a:pPr>
            <a:r>
              <a:rPr lang="en-GB" sz="900" b="1" dirty="0">
                <a:latin typeface="Century Gothic" panose="020B0502020202020204" pitchFamily="34" charset="0"/>
              </a:rPr>
              <a:t>Performance/interpretative skills relevant to the performance discipline</a:t>
            </a:r>
            <a:r>
              <a:rPr lang="en-GB" sz="900" dirty="0">
                <a:latin typeface="Century Gothic" panose="020B0502020202020204" pitchFamily="34" charset="0"/>
              </a:rPr>
              <a:t> such as: </a:t>
            </a:r>
            <a:r>
              <a:rPr lang="en-GB" sz="900" dirty="0">
                <a:solidFill>
                  <a:srgbClr val="FF0000"/>
                </a:solidFill>
                <a:latin typeface="Century Gothic" panose="020B0502020202020204" pitchFamily="34" charset="0"/>
              </a:rPr>
              <a:t>awareness of the performance space and audience, interaction with and response to other performers, focus, energy and commitment, handling </a:t>
            </a:r>
            <a:r>
              <a:rPr lang="en-GB" sz="900" dirty="0">
                <a:solidFill>
                  <a:srgbClr val="FF0000"/>
                </a:solidFill>
                <a:latin typeface="Century Gothic" panose="020B0502020202020204" pitchFamily="34" charset="0"/>
              </a:rPr>
              <a:t>masks</a:t>
            </a:r>
            <a:r>
              <a:rPr lang="en-GB" sz="900" dirty="0">
                <a:solidFill>
                  <a:srgbClr val="FF0000"/>
                </a:solidFill>
                <a:latin typeface="Century Gothic" panose="020B0502020202020204" pitchFamily="34" charset="0"/>
              </a:rPr>
              <a:t>, emphasis, projection, use of space</a:t>
            </a:r>
            <a:r>
              <a:rPr lang="en-GB" sz="900" dirty="0">
                <a:latin typeface="Century Gothic" panose="020B0502020202020204" pitchFamily="34" charset="0"/>
              </a:rPr>
              <a:t>, awareness and appreciation of sound accompaniment, for example following the accompaniment, musicality, facial expression, tuning, rhythm and timing, stage presence, energy</a:t>
            </a:r>
            <a:r>
              <a:rPr lang="en-GB" sz="900" dirty="0">
                <a:latin typeface="Century Gothic" panose="020B0502020202020204" pitchFamily="34" charset="0"/>
              </a:rPr>
              <a:t>.</a:t>
            </a:r>
            <a:endParaRPr lang="en-GB" sz="1050" b="1" dirty="0"/>
          </a:p>
        </p:txBody>
      </p:sp>
      <p:sp>
        <p:nvSpPr>
          <p:cNvPr id="14" name="TextBox 13"/>
          <p:cNvSpPr txBox="1"/>
          <p:nvPr/>
        </p:nvSpPr>
        <p:spPr>
          <a:xfrm>
            <a:off x="3751202" y="6183307"/>
            <a:ext cx="4693434" cy="392415"/>
          </a:xfrm>
          <a:prstGeom prst="rect">
            <a:avLst/>
          </a:prstGeom>
          <a:noFill/>
          <a:ln w="12700">
            <a:solidFill>
              <a:schemeClr val="tx1"/>
            </a:solidFill>
          </a:ln>
        </p:spPr>
        <p:txBody>
          <a:bodyPr wrap="square" rtlCol="0">
            <a:spAutoFit/>
          </a:bodyPr>
          <a:lstStyle/>
          <a:p>
            <a:r>
              <a:rPr lang="en-GB" sz="1050" b="1" dirty="0"/>
              <a:t>Useful Websites/sources of information</a:t>
            </a:r>
            <a:r>
              <a:rPr lang="en-GB" sz="900" b="1" dirty="0"/>
              <a:t>:</a:t>
            </a:r>
          </a:p>
          <a:p>
            <a:r>
              <a:rPr lang="en-GB" sz="900" b="1" dirty="0"/>
              <a:t>Any National theatre videos linked to building a character</a:t>
            </a:r>
          </a:p>
        </p:txBody>
      </p:sp>
      <p:sp>
        <p:nvSpPr>
          <p:cNvPr id="4" name="Title 1"/>
          <p:cNvSpPr>
            <a:spLocks noGrp="1"/>
          </p:cNvSpPr>
          <p:nvPr>
            <p:ph type="title"/>
          </p:nvPr>
        </p:nvSpPr>
        <p:spPr>
          <a:xfrm>
            <a:off x="6690066" y="362739"/>
            <a:ext cx="1642487" cy="369174"/>
          </a:xfrm>
          <a:solidFill>
            <a:schemeClr val="bg1"/>
          </a:solidFill>
        </p:spPr>
        <p:txBody>
          <a:bodyPr>
            <a:normAutofit/>
          </a:bodyPr>
          <a:lstStyle/>
          <a:p>
            <a:r>
              <a:rPr lang="en-GB" sz="900" dirty="0"/>
              <a:t>2019 Assessment Week</a:t>
            </a:r>
            <a:br>
              <a:rPr lang="en-GB" sz="900" dirty="0"/>
            </a:br>
            <a:r>
              <a:rPr lang="en-GB" sz="900" dirty="0" err="1"/>
              <a:t>Week</a:t>
            </a:r>
            <a:r>
              <a:rPr lang="en-GB" sz="900" dirty="0"/>
              <a:t> </a:t>
            </a:r>
            <a:r>
              <a:rPr lang="en-GB" sz="900"/>
              <a:t>22</a:t>
            </a:r>
            <a:r>
              <a:rPr lang="en-GB" sz="900" baseline="30000"/>
              <a:t>nd</a:t>
            </a:r>
            <a:r>
              <a:rPr lang="en-GB" sz="900"/>
              <a:t> Oct 2018</a:t>
            </a:r>
            <a:endParaRPr lang="en-GB" sz="900" dirty="0"/>
          </a:p>
        </p:txBody>
      </p:sp>
      <p:sp>
        <p:nvSpPr>
          <p:cNvPr id="3" name="TextBox 2"/>
          <p:cNvSpPr txBox="1"/>
          <p:nvPr/>
        </p:nvSpPr>
        <p:spPr>
          <a:xfrm>
            <a:off x="3800524" y="3388496"/>
            <a:ext cx="2346716" cy="473206"/>
          </a:xfrm>
          <a:prstGeom prst="rect">
            <a:avLst/>
          </a:prstGeom>
          <a:noFill/>
        </p:spPr>
        <p:txBody>
          <a:bodyPr wrap="square" rtlCol="0">
            <a:spAutoFit/>
          </a:bodyPr>
          <a:lstStyle/>
          <a:p>
            <a:pPr algn="ctr"/>
            <a:r>
              <a:rPr lang="en-GB" sz="825" b="1" dirty="0"/>
              <a:t>Practical Work- </a:t>
            </a:r>
            <a:r>
              <a:rPr lang="en-GB" sz="825" b="1" dirty="0"/>
              <a:t>P. Arts </a:t>
            </a:r>
            <a:r>
              <a:rPr lang="en-GB" sz="825" b="1" dirty="0"/>
              <a:t>uniform </a:t>
            </a:r>
          </a:p>
          <a:p>
            <a:pPr algn="ctr"/>
            <a:r>
              <a:rPr lang="en-GB" sz="825" dirty="0"/>
              <a:t>Each lesson will involve students </a:t>
            </a:r>
            <a:r>
              <a:rPr lang="en-GB" sz="825" dirty="0"/>
              <a:t>practically</a:t>
            </a:r>
            <a:endParaRPr lang="en-GB" sz="825" i="1" dirty="0"/>
          </a:p>
          <a:p>
            <a:pPr marL="128588" indent="-128588">
              <a:buFont typeface="Wingdings" panose="05000000000000000000" pitchFamily="2" charset="2"/>
              <a:buChar char="ü"/>
            </a:pPr>
            <a:r>
              <a:rPr lang="en-GB" sz="825" dirty="0"/>
              <a:t>Bare </a:t>
            </a:r>
            <a:r>
              <a:rPr lang="en-GB" sz="825" dirty="0"/>
              <a:t>feet</a:t>
            </a:r>
            <a:endParaRPr lang="en-GB" sz="825" dirty="0"/>
          </a:p>
        </p:txBody>
      </p:sp>
      <p:sp>
        <p:nvSpPr>
          <p:cNvPr id="15" name="TextBox 14"/>
          <p:cNvSpPr txBox="1"/>
          <p:nvPr/>
        </p:nvSpPr>
        <p:spPr>
          <a:xfrm>
            <a:off x="6124198" y="3248615"/>
            <a:ext cx="2160238" cy="611706"/>
          </a:xfrm>
          <a:prstGeom prst="rect">
            <a:avLst/>
          </a:prstGeom>
          <a:noFill/>
        </p:spPr>
        <p:txBody>
          <a:bodyPr wrap="square" rtlCol="0">
            <a:spAutoFit/>
          </a:bodyPr>
          <a:lstStyle/>
          <a:p>
            <a:pPr algn="ctr"/>
            <a:r>
              <a:rPr lang="en-GB" sz="900" b="1" dirty="0"/>
              <a:t>Written Work</a:t>
            </a:r>
          </a:p>
          <a:p>
            <a:r>
              <a:rPr lang="en-GB" sz="825" dirty="0"/>
              <a:t>Each student will analyse the professional work so will need;</a:t>
            </a:r>
          </a:p>
          <a:p>
            <a:pPr marL="128588" indent="-128588">
              <a:buFont typeface="Wingdings" panose="05000000000000000000" pitchFamily="2" charset="2"/>
              <a:buChar char="ü"/>
            </a:pPr>
            <a:r>
              <a:rPr lang="en-GB" sz="825" dirty="0"/>
              <a:t>Pen</a:t>
            </a:r>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7039999" y="686573"/>
            <a:ext cx="1335405" cy="824360"/>
          </a:xfrm>
          <a:prstGeom prst="rect">
            <a:avLst/>
          </a:prstGeom>
          <a:noFill/>
        </p:spPr>
      </p:pic>
    </p:spTree>
    <p:extLst>
      <p:ext uri="{BB962C8B-B14F-4D97-AF65-F5344CB8AC3E}">
        <p14:creationId xmlns:p14="http://schemas.microsoft.com/office/powerpoint/2010/main" val="55081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3" y="310188"/>
            <a:ext cx="4640672" cy="1492300"/>
          </a:xfrm>
          <a:ln>
            <a:solidFill>
              <a:schemeClr val="tx1"/>
            </a:solidFill>
          </a:ln>
        </p:spPr>
        <p:txBody>
          <a:bodyPr>
            <a:normAutofit/>
          </a:bodyPr>
          <a:lstStyle/>
          <a:p>
            <a:pPr marL="0" indent="0">
              <a:buNone/>
            </a:pPr>
            <a:r>
              <a:rPr lang="en-GB" sz="2100" dirty="0"/>
              <a:t>             Park Hall </a:t>
            </a:r>
          </a:p>
          <a:p>
            <a:pPr marL="0" indent="0">
              <a:buNone/>
            </a:pPr>
            <a:r>
              <a:rPr lang="en-GB" sz="2100" dirty="0"/>
              <a:t>             Academy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3888" y="391408"/>
            <a:ext cx="720718" cy="829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973882" y="1017657"/>
            <a:ext cx="1955920" cy="415498"/>
          </a:xfrm>
          <a:prstGeom prst="rect">
            <a:avLst/>
          </a:prstGeom>
          <a:noFill/>
        </p:spPr>
        <p:txBody>
          <a:bodyPr wrap="none" rtlCol="0">
            <a:spAutoFit/>
          </a:bodyPr>
          <a:lstStyle/>
          <a:p>
            <a:r>
              <a:rPr lang="en-GB" sz="2100" b="1" u="sng" dirty="0"/>
              <a:t>YEAR 10 – </a:t>
            </a:r>
            <a:r>
              <a:rPr lang="en-GB" sz="2100" b="1" u="sng" dirty="0" err="1"/>
              <a:t>Aut</a:t>
            </a:r>
            <a:r>
              <a:rPr lang="en-GB" sz="2100" b="1" u="sng" dirty="0"/>
              <a:t> 1</a:t>
            </a:r>
          </a:p>
        </p:txBody>
      </p:sp>
      <p:sp>
        <p:nvSpPr>
          <p:cNvPr id="7" name="TextBox 6"/>
          <p:cNvSpPr txBox="1"/>
          <p:nvPr/>
        </p:nvSpPr>
        <p:spPr>
          <a:xfrm>
            <a:off x="4702342" y="1410072"/>
            <a:ext cx="2499402" cy="415498"/>
          </a:xfrm>
          <a:prstGeom prst="rect">
            <a:avLst/>
          </a:prstGeom>
          <a:noFill/>
        </p:spPr>
        <p:txBody>
          <a:bodyPr wrap="none" rtlCol="0">
            <a:spAutoFit/>
          </a:bodyPr>
          <a:lstStyle/>
          <a:p>
            <a:r>
              <a:rPr lang="en-GB" sz="2100" dirty="0">
                <a:solidFill>
                  <a:srgbClr val="FF0000"/>
                </a:solidFill>
              </a:rPr>
              <a:t>Subject: GCSE Dance </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767010" y="1844418"/>
            <a:ext cx="4676545" cy="253916"/>
          </a:xfrm>
          <a:prstGeom prst="rect">
            <a:avLst/>
          </a:prstGeom>
          <a:noFill/>
          <a:ln w="12700">
            <a:solidFill>
              <a:schemeClr val="tx1"/>
            </a:solidFill>
          </a:ln>
        </p:spPr>
        <p:txBody>
          <a:bodyPr wrap="square" rtlCol="0">
            <a:spAutoFit/>
          </a:bodyPr>
          <a:lstStyle/>
          <a:p>
            <a:r>
              <a:rPr lang="en-GB" sz="1050" dirty="0"/>
              <a:t>Length of exam: Performance of Shadows in a quartet approx. 4 minutes  </a:t>
            </a:r>
          </a:p>
        </p:txBody>
      </p:sp>
      <p:sp>
        <p:nvSpPr>
          <p:cNvPr id="11" name="TextBox 10"/>
          <p:cNvSpPr txBox="1"/>
          <p:nvPr/>
        </p:nvSpPr>
        <p:spPr>
          <a:xfrm>
            <a:off x="3777583" y="2127016"/>
            <a:ext cx="4677014" cy="738664"/>
          </a:xfrm>
          <a:prstGeom prst="rect">
            <a:avLst/>
          </a:prstGeom>
          <a:noFill/>
          <a:ln w="12700">
            <a:solidFill>
              <a:schemeClr val="tx1"/>
            </a:solidFill>
          </a:ln>
        </p:spPr>
        <p:txBody>
          <a:bodyPr wrap="square" rtlCol="0">
            <a:spAutoFit/>
          </a:bodyPr>
          <a:lstStyle/>
          <a:p>
            <a:r>
              <a:rPr lang="en-GB" sz="900" b="1" dirty="0"/>
              <a:t>Topics: </a:t>
            </a:r>
          </a:p>
          <a:p>
            <a:pPr marL="128588" indent="-128588">
              <a:buFont typeface="Arial" panose="020B0604020202020204" pitchFamily="34" charset="0"/>
              <a:buChar char="•"/>
            </a:pPr>
            <a:r>
              <a:rPr lang="en-GB" sz="825" dirty="0"/>
              <a:t>Analysing the movement and production elements in the professional  work ‘Shadows’ choreographed by Christopher Bruce</a:t>
            </a:r>
          </a:p>
          <a:p>
            <a:pPr marL="128588" indent="-128588">
              <a:buFont typeface="Arial" panose="020B0604020202020204" pitchFamily="34" charset="0"/>
              <a:buChar char="•"/>
            </a:pPr>
            <a:r>
              <a:rPr lang="en-GB" sz="825" dirty="0"/>
              <a:t>Developing choreographic skills through exploring the choreography in Shadows</a:t>
            </a:r>
          </a:p>
          <a:p>
            <a:pPr marL="128588" indent="-128588">
              <a:buFont typeface="Arial" panose="020B0604020202020204" pitchFamily="34" charset="0"/>
              <a:buChar char="•"/>
            </a:pPr>
            <a:r>
              <a:rPr lang="en-GB" sz="825" dirty="0"/>
              <a:t>Developing performance skills by weekly performances of class work.  </a:t>
            </a:r>
          </a:p>
        </p:txBody>
      </p:sp>
      <p:sp>
        <p:nvSpPr>
          <p:cNvPr id="12" name="TextBox 11"/>
          <p:cNvSpPr txBox="1"/>
          <p:nvPr/>
        </p:nvSpPr>
        <p:spPr>
          <a:xfrm>
            <a:off x="3793902" y="2899419"/>
            <a:ext cx="4677014" cy="1084912"/>
          </a:xfrm>
          <a:prstGeom prst="rect">
            <a:avLst/>
          </a:prstGeom>
          <a:noFill/>
          <a:ln w="12700">
            <a:solidFill>
              <a:schemeClr val="tx1"/>
            </a:solidFill>
          </a:ln>
        </p:spPr>
        <p:txBody>
          <a:bodyPr wrap="square" rtlCol="0">
            <a:spAutoFit/>
          </a:bodyPr>
          <a:lstStyle/>
          <a:p>
            <a:r>
              <a:rPr lang="en-GB" sz="1050" b="1" dirty="0"/>
              <a:t>Equipment Required:</a:t>
            </a:r>
          </a:p>
          <a:p>
            <a:pPr algn="ctr"/>
            <a:endParaRPr lang="en-GB" sz="900" b="1" u="sng" dirty="0"/>
          </a:p>
          <a:p>
            <a:pPr algn="ctr"/>
            <a:endParaRPr lang="en-GB" sz="900" b="1" u="sng" dirty="0"/>
          </a:p>
          <a:p>
            <a:pPr algn="ctr"/>
            <a:endParaRPr lang="en-GB" sz="900" b="1" u="sng" dirty="0"/>
          </a:p>
          <a:p>
            <a:pPr algn="ctr"/>
            <a:endParaRPr lang="en-GB" sz="900" b="1" u="sng" dirty="0"/>
          </a:p>
          <a:p>
            <a:pPr algn="ctr"/>
            <a:endParaRPr lang="en-GB" sz="900" b="1" u="sng" dirty="0"/>
          </a:p>
          <a:p>
            <a:pPr algn="ctr"/>
            <a:endParaRPr lang="en-GB" sz="900" b="1" u="sng" dirty="0"/>
          </a:p>
        </p:txBody>
      </p:sp>
      <p:sp>
        <p:nvSpPr>
          <p:cNvPr id="13" name="TextBox 12"/>
          <p:cNvSpPr txBox="1"/>
          <p:nvPr/>
        </p:nvSpPr>
        <p:spPr>
          <a:xfrm>
            <a:off x="3777481" y="4016333"/>
            <a:ext cx="4693435" cy="1915909"/>
          </a:xfrm>
          <a:prstGeom prst="rect">
            <a:avLst/>
          </a:prstGeom>
          <a:noFill/>
          <a:ln w="12700">
            <a:solidFill>
              <a:schemeClr val="tx1"/>
            </a:solidFill>
          </a:ln>
        </p:spPr>
        <p:txBody>
          <a:bodyPr wrap="square" rtlCol="0">
            <a:spAutoFit/>
          </a:bodyPr>
          <a:lstStyle/>
          <a:p>
            <a:r>
              <a:rPr lang="en-GB" sz="1050" b="1" dirty="0"/>
              <a:t>Skills Assessed:</a:t>
            </a:r>
          </a:p>
          <a:p>
            <a:pPr marL="128588" indent="-128588">
              <a:buFont typeface="Arial" panose="020B0604020202020204" pitchFamily="34" charset="0"/>
              <a:buChar char="•"/>
            </a:pPr>
            <a:r>
              <a:rPr lang="en-GB" sz="900" dirty="0"/>
              <a:t>Physical skills (posture, alignment, balance, coordination, control, flexibility, mobility, strength, stamina, extension, isolation)</a:t>
            </a:r>
          </a:p>
          <a:p>
            <a:pPr marL="128588" indent="-128588">
              <a:buFont typeface="Arial" panose="020B0604020202020204" pitchFamily="34" charset="0"/>
              <a:buChar char="•"/>
            </a:pPr>
            <a:r>
              <a:rPr lang="en-GB" sz="900" dirty="0"/>
              <a:t>Technical skills  (action content, dynamic content, spatial content, relationship content, timing content, rhythmic content, movement in a stylistically accurate way) </a:t>
            </a:r>
          </a:p>
          <a:p>
            <a:pPr marL="128588" indent="-128588">
              <a:buFont typeface="Arial" panose="020B0604020202020204" pitchFamily="34" charset="0"/>
              <a:buChar char="•"/>
            </a:pPr>
            <a:r>
              <a:rPr lang="en-GB" sz="900" dirty="0"/>
              <a:t>Expressive skills (projection, focus, spatial awareness, facial expression, phrasing, musicality, sensitivity to other dancers, communication of choreographic intent)</a:t>
            </a:r>
          </a:p>
          <a:p>
            <a:pPr marL="128588" indent="-128588">
              <a:buFont typeface="Arial" panose="020B0604020202020204" pitchFamily="34" charset="0"/>
              <a:buChar char="•"/>
            </a:pPr>
            <a:r>
              <a:rPr lang="en-GB" sz="900" dirty="0"/>
              <a:t>Mental skills (movement memory, commitment, concentration, confidence)</a:t>
            </a:r>
          </a:p>
          <a:p>
            <a:pPr marL="128588" indent="-128588">
              <a:buFont typeface="Arial" panose="020B0604020202020204" pitchFamily="34" charset="0"/>
              <a:buChar char="•"/>
            </a:pPr>
            <a:r>
              <a:rPr lang="en-GB" sz="900" dirty="0"/>
              <a:t>Choreography skills (Action content, dynamic content. spatial content, relationship content, structural content, choreographic processes, choreographic devices) </a:t>
            </a:r>
          </a:p>
          <a:p>
            <a:pPr marL="128588" indent="-128588">
              <a:buFont typeface="Arial" panose="020B0604020202020204" pitchFamily="34" charset="0"/>
              <a:buChar char="•"/>
            </a:pPr>
            <a:r>
              <a:rPr lang="en-GB" sz="900" dirty="0"/>
              <a:t>Critical appreciation of professional works.  This includes the ability to understand and analyse features of production,  performance environment, choreographic content and choreographic intention as shown in Shadows. </a:t>
            </a:r>
          </a:p>
        </p:txBody>
      </p:sp>
      <p:sp>
        <p:nvSpPr>
          <p:cNvPr id="14" name="TextBox 13"/>
          <p:cNvSpPr txBox="1"/>
          <p:nvPr/>
        </p:nvSpPr>
        <p:spPr>
          <a:xfrm>
            <a:off x="3730322" y="6093067"/>
            <a:ext cx="4693434" cy="530915"/>
          </a:xfrm>
          <a:prstGeom prst="rect">
            <a:avLst/>
          </a:prstGeom>
          <a:noFill/>
          <a:ln w="12700">
            <a:solidFill>
              <a:schemeClr val="tx1"/>
            </a:solidFill>
          </a:ln>
        </p:spPr>
        <p:txBody>
          <a:bodyPr wrap="square" rtlCol="0">
            <a:spAutoFit/>
          </a:bodyPr>
          <a:lstStyle/>
          <a:p>
            <a:r>
              <a:rPr lang="en-GB" sz="1050" b="1" dirty="0"/>
              <a:t>Useful Websites/sources of information</a:t>
            </a:r>
            <a:r>
              <a:rPr lang="en-GB" sz="900" b="1" dirty="0"/>
              <a:t>:</a:t>
            </a:r>
          </a:p>
          <a:p>
            <a:r>
              <a:rPr lang="en-GB" sz="900" dirty="0"/>
              <a:t>Interview- https://www.youtube.com/watch?v=LeXFnsAehGs</a:t>
            </a:r>
            <a:endParaRPr lang="en-US" sz="900" dirty="0"/>
          </a:p>
          <a:p>
            <a:r>
              <a:rPr lang="en-GB" sz="900" dirty="0"/>
              <a:t>Video- https://www.youtube.com/watch?v=bHmICKqjzQU&amp;index=8</a:t>
            </a:r>
          </a:p>
        </p:txBody>
      </p:sp>
      <p:sp>
        <p:nvSpPr>
          <p:cNvPr id="4" name="Title 1"/>
          <p:cNvSpPr>
            <a:spLocks noGrp="1"/>
          </p:cNvSpPr>
          <p:nvPr>
            <p:ph type="title"/>
          </p:nvPr>
        </p:nvSpPr>
        <p:spPr>
          <a:xfrm>
            <a:off x="6593358" y="362739"/>
            <a:ext cx="1739195" cy="369174"/>
          </a:xfrm>
          <a:solidFill>
            <a:schemeClr val="bg1"/>
          </a:solidFill>
        </p:spPr>
        <p:txBody>
          <a:bodyPr>
            <a:normAutofit fontScale="90000"/>
          </a:bodyPr>
          <a:lstStyle/>
          <a:p>
            <a:r>
              <a:rPr lang="en-GB" sz="900" dirty="0"/>
              <a:t>2019 Assessment Week</a:t>
            </a:r>
            <a:br>
              <a:rPr lang="en-GB" sz="900" dirty="0"/>
            </a:br>
            <a:r>
              <a:rPr lang="en-GB" sz="900" dirty="0"/>
              <a:t>Week commencing 3</a:t>
            </a:r>
            <a:r>
              <a:rPr lang="en-GB" sz="900" baseline="30000" dirty="0"/>
              <a:t>rd</a:t>
            </a:r>
            <a:r>
              <a:rPr lang="en-GB" sz="900" dirty="0"/>
              <a:t> September </a:t>
            </a:r>
          </a:p>
        </p:txBody>
      </p:sp>
      <p:sp>
        <p:nvSpPr>
          <p:cNvPr id="3" name="TextBox 2"/>
          <p:cNvSpPr txBox="1"/>
          <p:nvPr/>
        </p:nvSpPr>
        <p:spPr>
          <a:xfrm>
            <a:off x="3833888" y="3110580"/>
            <a:ext cx="2346716" cy="727122"/>
          </a:xfrm>
          <a:prstGeom prst="rect">
            <a:avLst/>
          </a:prstGeom>
          <a:noFill/>
        </p:spPr>
        <p:txBody>
          <a:bodyPr wrap="square" rtlCol="0">
            <a:spAutoFit/>
          </a:bodyPr>
          <a:lstStyle/>
          <a:p>
            <a:pPr algn="ctr"/>
            <a:r>
              <a:rPr lang="en-GB" sz="825" b="1" dirty="0"/>
              <a:t>Practical Work- Dance uniform </a:t>
            </a:r>
          </a:p>
          <a:p>
            <a:pPr algn="ctr"/>
            <a:r>
              <a:rPr lang="en-GB" sz="825" dirty="0"/>
              <a:t>Each lesson will involve students practically exploring the professional dance work </a:t>
            </a:r>
            <a:r>
              <a:rPr lang="en-GB" sz="825" i="1" dirty="0"/>
              <a:t>Shadows</a:t>
            </a:r>
          </a:p>
          <a:p>
            <a:pPr marL="128588" indent="-128588">
              <a:buFont typeface="Wingdings" panose="05000000000000000000" pitchFamily="2" charset="2"/>
              <a:buChar char="ü"/>
            </a:pPr>
            <a:r>
              <a:rPr lang="en-GB" sz="825" dirty="0"/>
              <a:t>Bare feet</a:t>
            </a:r>
          </a:p>
          <a:p>
            <a:pPr marL="128588" indent="-128588">
              <a:buFont typeface="Wingdings" panose="05000000000000000000" pitchFamily="2" charset="2"/>
              <a:buChar char="ü"/>
            </a:pPr>
            <a:r>
              <a:rPr lang="en-GB" sz="825" dirty="0"/>
              <a:t>Leotard/ leggings</a:t>
            </a:r>
          </a:p>
        </p:txBody>
      </p:sp>
      <p:sp>
        <p:nvSpPr>
          <p:cNvPr id="15" name="TextBox 14"/>
          <p:cNvSpPr txBox="1"/>
          <p:nvPr/>
        </p:nvSpPr>
        <p:spPr>
          <a:xfrm>
            <a:off x="6180604" y="3089592"/>
            <a:ext cx="2160238" cy="738664"/>
          </a:xfrm>
          <a:prstGeom prst="rect">
            <a:avLst/>
          </a:prstGeom>
          <a:noFill/>
        </p:spPr>
        <p:txBody>
          <a:bodyPr wrap="square" rtlCol="0">
            <a:spAutoFit/>
          </a:bodyPr>
          <a:lstStyle/>
          <a:p>
            <a:pPr algn="ctr"/>
            <a:r>
              <a:rPr lang="en-GB" sz="900" b="1" dirty="0"/>
              <a:t>Written Work</a:t>
            </a:r>
          </a:p>
          <a:p>
            <a:r>
              <a:rPr lang="en-GB" sz="825" dirty="0"/>
              <a:t>Each student will analyse the professional work so will need;</a:t>
            </a:r>
          </a:p>
          <a:p>
            <a:pPr marL="128588" indent="-128588">
              <a:buFont typeface="Wingdings" panose="05000000000000000000" pitchFamily="2" charset="2"/>
              <a:buChar char="ü"/>
            </a:pPr>
            <a:r>
              <a:rPr lang="en-GB" sz="825" dirty="0"/>
              <a:t>Pen</a:t>
            </a:r>
          </a:p>
          <a:p>
            <a:pPr marL="128588" indent="-128588">
              <a:buFont typeface="Wingdings" panose="05000000000000000000" pitchFamily="2" charset="2"/>
              <a:buChar char="ü"/>
            </a:pPr>
            <a:r>
              <a:rPr lang="en-GB" sz="825" dirty="0"/>
              <a:t>GCSE Dance folders </a:t>
            </a:r>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7039850" y="836152"/>
            <a:ext cx="1335405" cy="824360"/>
          </a:xfrm>
          <a:prstGeom prst="rect">
            <a:avLst/>
          </a:prstGeom>
          <a:noFill/>
        </p:spPr>
      </p:pic>
    </p:spTree>
    <p:extLst>
      <p:ext uri="{BB962C8B-B14F-4D97-AF65-F5344CB8AC3E}">
        <p14:creationId xmlns:p14="http://schemas.microsoft.com/office/powerpoint/2010/main" val="103970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48493" y="296652"/>
            <a:ext cx="4582827" cy="6359173"/>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0" y="1322118"/>
            <a:ext cx="1440394" cy="507831"/>
          </a:xfrm>
          <a:prstGeom prst="rect">
            <a:avLst/>
          </a:prstGeom>
          <a:noFill/>
        </p:spPr>
        <p:txBody>
          <a:bodyPr wrap="none" rtlCol="0">
            <a:spAutoFit/>
          </a:bodyPr>
          <a:lstStyle/>
          <a:p>
            <a:r>
              <a:rPr lang="en-GB" sz="2700" b="1" u="sng" dirty="0"/>
              <a:t>YEAR 10 </a:t>
            </a:r>
          </a:p>
        </p:txBody>
      </p:sp>
      <p:sp>
        <p:nvSpPr>
          <p:cNvPr id="7" name="TextBox 6"/>
          <p:cNvSpPr txBox="1"/>
          <p:nvPr/>
        </p:nvSpPr>
        <p:spPr>
          <a:xfrm>
            <a:off x="4733411" y="1826727"/>
            <a:ext cx="2998834" cy="507831"/>
          </a:xfrm>
          <a:prstGeom prst="rect">
            <a:avLst/>
          </a:prstGeom>
          <a:noFill/>
        </p:spPr>
        <p:txBody>
          <a:bodyPr wrap="none" rtlCol="0">
            <a:spAutoFit/>
          </a:bodyPr>
          <a:lstStyle/>
          <a:p>
            <a:r>
              <a:rPr lang="en-GB" sz="2700" dirty="0">
                <a:solidFill>
                  <a:srgbClr val="FF0000"/>
                </a:solidFill>
              </a:rPr>
              <a:t>Subject: Geography </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30246" y="2336998"/>
            <a:ext cx="4482498" cy="300082"/>
          </a:xfrm>
          <a:prstGeom prst="rect">
            <a:avLst/>
          </a:prstGeom>
          <a:noFill/>
          <a:ln w="12700">
            <a:solidFill>
              <a:schemeClr val="tx1"/>
            </a:solidFill>
          </a:ln>
        </p:spPr>
        <p:txBody>
          <a:bodyPr wrap="square" rtlCol="0">
            <a:spAutoFit/>
          </a:bodyPr>
          <a:lstStyle/>
          <a:p>
            <a:r>
              <a:rPr lang="en-GB" sz="1350" dirty="0"/>
              <a:t>Length of exam: 60 minutes </a:t>
            </a:r>
          </a:p>
        </p:txBody>
      </p:sp>
      <p:sp>
        <p:nvSpPr>
          <p:cNvPr id="11" name="TextBox 10"/>
          <p:cNvSpPr txBox="1"/>
          <p:nvPr/>
        </p:nvSpPr>
        <p:spPr>
          <a:xfrm>
            <a:off x="3806330" y="2721224"/>
            <a:ext cx="4482498" cy="1061829"/>
          </a:xfrm>
          <a:prstGeom prst="rect">
            <a:avLst/>
          </a:prstGeom>
          <a:noFill/>
          <a:ln w="12700">
            <a:solidFill>
              <a:schemeClr val="tx1"/>
            </a:solidFill>
          </a:ln>
        </p:spPr>
        <p:txBody>
          <a:bodyPr wrap="square" rtlCol="0">
            <a:spAutoFit/>
          </a:bodyPr>
          <a:lstStyle/>
          <a:p>
            <a:r>
              <a:rPr lang="en-GB" sz="900" b="1" dirty="0"/>
              <a:t>Topics: Coastal Environments </a:t>
            </a:r>
          </a:p>
          <a:p>
            <a:pPr marL="128588" indent="-128588">
              <a:buFont typeface="Arial" panose="020B0604020202020204" pitchFamily="34" charset="0"/>
              <a:buChar char="•"/>
            </a:pPr>
            <a:r>
              <a:rPr lang="en-GB" sz="900" dirty="0"/>
              <a:t>UK Physical Landscapes.</a:t>
            </a:r>
          </a:p>
          <a:p>
            <a:pPr marL="128588" indent="-128588">
              <a:buFont typeface="Arial" panose="020B0604020202020204" pitchFamily="34" charset="0"/>
              <a:buChar char="•"/>
            </a:pPr>
            <a:r>
              <a:rPr lang="en-GB" sz="900" dirty="0"/>
              <a:t>Wave types and characteristics. </a:t>
            </a:r>
          </a:p>
          <a:p>
            <a:pPr marL="128588" indent="-128588">
              <a:buFont typeface="Arial" panose="020B0604020202020204" pitchFamily="34" charset="0"/>
              <a:buChar char="•"/>
            </a:pPr>
            <a:r>
              <a:rPr lang="en-GB" sz="900" dirty="0"/>
              <a:t>Erosion, weathering and mass movement.</a:t>
            </a:r>
          </a:p>
          <a:p>
            <a:pPr marL="128588" indent="-128588">
              <a:buFont typeface="Arial" panose="020B0604020202020204" pitchFamily="34" charset="0"/>
              <a:buChar char="•"/>
            </a:pPr>
            <a:r>
              <a:rPr lang="en-GB" sz="900" dirty="0"/>
              <a:t>Depositional landforms. </a:t>
            </a:r>
          </a:p>
          <a:p>
            <a:pPr marL="128588" indent="-128588">
              <a:buFont typeface="Arial" panose="020B0604020202020204" pitchFamily="34" charset="0"/>
              <a:buChar char="•"/>
            </a:pPr>
            <a:r>
              <a:rPr lang="en-GB" sz="900" dirty="0"/>
              <a:t>Sand dunes </a:t>
            </a:r>
          </a:p>
          <a:p>
            <a:pPr marL="128588" indent="-128588">
              <a:buFont typeface="Arial" panose="020B0604020202020204" pitchFamily="34" charset="0"/>
              <a:buChar char="•"/>
            </a:pPr>
            <a:r>
              <a:rPr lang="en-GB" sz="900" dirty="0"/>
              <a:t>Hard and soft engineering    </a:t>
            </a:r>
          </a:p>
        </p:txBody>
      </p:sp>
      <p:sp>
        <p:nvSpPr>
          <p:cNvPr id="12" name="TextBox 11"/>
          <p:cNvSpPr txBox="1"/>
          <p:nvPr/>
        </p:nvSpPr>
        <p:spPr>
          <a:xfrm>
            <a:off x="3806330" y="3885188"/>
            <a:ext cx="4500525" cy="784830"/>
          </a:xfrm>
          <a:prstGeom prst="rect">
            <a:avLst/>
          </a:prstGeom>
          <a:noFill/>
          <a:ln w="12700">
            <a:solidFill>
              <a:schemeClr val="tx1"/>
            </a:solidFill>
          </a:ln>
        </p:spPr>
        <p:txBody>
          <a:bodyPr wrap="square" rtlCol="0">
            <a:spAutoFit/>
          </a:bodyPr>
          <a:lstStyle/>
          <a:p>
            <a:r>
              <a:rPr lang="en-GB" sz="900" b="1" dirty="0"/>
              <a:t>Equipment Required:</a:t>
            </a:r>
          </a:p>
          <a:p>
            <a:pPr marL="128588" indent="-128588">
              <a:buFont typeface="Arial" panose="020B0604020202020204" pitchFamily="34" charset="0"/>
              <a:buChar char="•"/>
            </a:pPr>
            <a:r>
              <a:rPr lang="en-GB" sz="900" dirty="0"/>
              <a:t>Pen </a:t>
            </a:r>
          </a:p>
          <a:p>
            <a:pPr marL="128588" indent="-128588">
              <a:buFont typeface="Arial" panose="020B0604020202020204" pitchFamily="34" charset="0"/>
              <a:buChar char="•"/>
            </a:pPr>
            <a:r>
              <a:rPr lang="en-GB" sz="900" dirty="0"/>
              <a:t>Pencil </a:t>
            </a:r>
          </a:p>
          <a:p>
            <a:pPr marL="128588" indent="-128588">
              <a:buFont typeface="Arial" panose="020B0604020202020204" pitchFamily="34" charset="0"/>
              <a:buChar char="•"/>
            </a:pPr>
            <a:r>
              <a:rPr lang="en-GB" sz="900" dirty="0"/>
              <a:t>Ruler </a:t>
            </a:r>
          </a:p>
          <a:p>
            <a:pPr marL="128588" indent="-128588">
              <a:buFont typeface="Arial" panose="020B0604020202020204" pitchFamily="34" charset="0"/>
              <a:buChar char="•"/>
            </a:pPr>
            <a:r>
              <a:rPr lang="en-GB" sz="900" dirty="0"/>
              <a:t>Calculator </a:t>
            </a:r>
          </a:p>
        </p:txBody>
      </p:sp>
      <p:sp>
        <p:nvSpPr>
          <p:cNvPr id="13" name="TextBox 12"/>
          <p:cNvSpPr txBox="1"/>
          <p:nvPr/>
        </p:nvSpPr>
        <p:spPr>
          <a:xfrm>
            <a:off x="3796772" y="4664469"/>
            <a:ext cx="4482498" cy="1061829"/>
          </a:xfrm>
          <a:prstGeom prst="rect">
            <a:avLst/>
          </a:prstGeom>
          <a:noFill/>
          <a:ln w="12700">
            <a:solidFill>
              <a:schemeClr val="tx1"/>
            </a:solidFill>
          </a:ln>
        </p:spPr>
        <p:txBody>
          <a:bodyPr wrap="square" rtlCol="0">
            <a:spAutoFit/>
          </a:bodyPr>
          <a:lstStyle/>
          <a:p>
            <a:r>
              <a:rPr lang="en-GB" sz="900" b="1" dirty="0"/>
              <a:t>Skills Assessed:</a:t>
            </a:r>
          </a:p>
          <a:p>
            <a:pPr marL="128588" indent="-128588">
              <a:buFont typeface="Arial" panose="020B0604020202020204" pitchFamily="34" charset="0"/>
              <a:buChar char="•"/>
            </a:pPr>
            <a:r>
              <a:rPr lang="en-GB" sz="900" dirty="0"/>
              <a:t>Map skills. </a:t>
            </a:r>
          </a:p>
          <a:p>
            <a:pPr marL="128588" indent="-128588">
              <a:buFont typeface="Arial" panose="020B0604020202020204" pitchFamily="34" charset="0"/>
              <a:buChar char="•"/>
            </a:pPr>
            <a:r>
              <a:rPr lang="en-GB" sz="900" dirty="0"/>
              <a:t>Image/diagram Interpretation.  </a:t>
            </a:r>
          </a:p>
          <a:p>
            <a:pPr marL="128588" indent="-128588">
              <a:buFont typeface="Arial" panose="020B0604020202020204" pitchFamily="34" charset="0"/>
              <a:buChar char="•"/>
            </a:pPr>
            <a:r>
              <a:rPr lang="en-GB" sz="900" dirty="0"/>
              <a:t>Numeracy skills. </a:t>
            </a:r>
          </a:p>
          <a:p>
            <a:pPr marL="128588" indent="-128588">
              <a:buFont typeface="Arial" panose="020B0604020202020204" pitchFamily="34" charset="0"/>
              <a:buChar char="•"/>
            </a:pPr>
            <a:r>
              <a:rPr lang="en-GB" sz="900" dirty="0"/>
              <a:t>Extended and analysis writing skills. </a:t>
            </a:r>
          </a:p>
          <a:p>
            <a:pPr marL="128588" indent="-128588">
              <a:buFont typeface="Arial" panose="020B0604020202020204" pitchFamily="34" charset="0"/>
              <a:buChar char="•"/>
            </a:pPr>
            <a:r>
              <a:rPr lang="en-GB" sz="900" dirty="0"/>
              <a:t>Spelling, punctuation and grammar . </a:t>
            </a:r>
          </a:p>
          <a:p>
            <a:pPr marL="128588" indent="-128588">
              <a:buFont typeface="Arial" panose="020B0604020202020204" pitchFamily="34" charset="0"/>
              <a:buChar char="•"/>
            </a:pPr>
            <a:endParaRPr lang="en-GB" sz="900" dirty="0"/>
          </a:p>
        </p:txBody>
      </p:sp>
      <p:sp>
        <p:nvSpPr>
          <p:cNvPr id="14" name="TextBox 13"/>
          <p:cNvSpPr txBox="1"/>
          <p:nvPr/>
        </p:nvSpPr>
        <p:spPr>
          <a:xfrm>
            <a:off x="3780053" y="5697252"/>
            <a:ext cx="4446444" cy="784830"/>
          </a:xfrm>
          <a:prstGeom prst="rect">
            <a:avLst/>
          </a:prstGeom>
          <a:noFill/>
          <a:ln w="12700">
            <a:solidFill>
              <a:schemeClr val="tx1"/>
            </a:solidFill>
          </a:ln>
        </p:spPr>
        <p:txBody>
          <a:bodyPr wrap="square" rtlCol="0">
            <a:spAutoFit/>
          </a:bodyPr>
          <a:lstStyle/>
          <a:p>
            <a:r>
              <a:rPr lang="en-GB" sz="900" b="1" dirty="0"/>
              <a:t>Useful Websites/sources of information:</a:t>
            </a:r>
          </a:p>
          <a:p>
            <a:pPr marL="128588" indent="-128588">
              <a:buFont typeface="Arial" panose="020B0604020202020204" pitchFamily="34" charset="0"/>
              <a:buChar char="•"/>
            </a:pPr>
            <a:r>
              <a:rPr lang="en-GB" sz="900" dirty="0"/>
              <a:t>Using your exercise book and CGP revision guide to make notes/posters/flash cards </a:t>
            </a:r>
          </a:p>
          <a:p>
            <a:pPr marL="128588" indent="-128588">
              <a:buFont typeface="Arial" panose="020B0604020202020204" pitchFamily="34" charset="0"/>
              <a:buChar char="•"/>
            </a:pPr>
            <a:r>
              <a:rPr lang="en-GB" sz="900" dirty="0">
                <a:hlinkClick r:id="rId3"/>
              </a:rPr>
              <a:t>https://www.bbc.co.uk/education/topics/zcdrbk7</a:t>
            </a:r>
            <a:r>
              <a:rPr lang="en-GB" sz="900" dirty="0"/>
              <a:t> </a:t>
            </a:r>
          </a:p>
          <a:p>
            <a:pPr marL="128588" indent="-128588">
              <a:buFont typeface="Arial" panose="020B0604020202020204" pitchFamily="34" charset="0"/>
              <a:buChar char="•"/>
            </a:pPr>
            <a:r>
              <a:rPr lang="en-GB" sz="900" dirty="0">
                <a:hlinkClick r:id="rId4"/>
              </a:rPr>
              <a:t>http://www.coolgeography.co.uk/gcse</a:t>
            </a:r>
            <a:r>
              <a:rPr lang="en-GB" sz="900" dirty="0"/>
              <a:t> </a:t>
            </a:r>
          </a:p>
          <a:p>
            <a:pPr marL="128588" indent="-128588">
              <a:buFont typeface="Arial" panose="020B0604020202020204" pitchFamily="34" charset="0"/>
              <a:buChar char="•"/>
            </a:pPr>
            <a:r>
              <a:rPr lang="en-GB" sz="900" dirty="0"/>
              <a:t> </a:t>
            </a:r>
            <a:r>
              <a:rPr lang="en-GB" sz="900" dirty="0">
                <a:hlinkClick r:id="rId5"/>
              </a:rPr>
              <a:t>https://www.s-cool.co.uk/gcse/geography</a:t>
            </a:r>
            <a:r>
              <a:rPr lang="en-GB" sz="900" dirty="0"/>
              <a:t> </a:t>
            </a:r>
          </a:p>
        </p:txBody>
      </p:sp>
    </p:spTree>
    <p:extLst>
      <p:ext uri="{BB962C8B-B14F-4D97-AF65-F5344CB8AC3E}">
        <p14:creationId xmlns:p14="http://schemas.microsoft.com/office/powerpoint/2010/main" val="212354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9974"/>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1" y="1322118"/>
            <a:ext cx="1361848" cy="507831"/>
          </a:xfrm>
          <a:prstGeom prst="rect">
            <a:avLst/>
          </a:prstGeom>
          <a:noFill/>
        </p:spPr>
        <p:txBody>
          <a:bodyPr wrap="none" rtlCol="0">
            <a:spAutoFit/>
          </a:bodyPr>
          <a:lstStyle/>
          <a:p>
            <a:r>
              <a:rPr lang="en-GB" sz="2700" b="1" u="sng" dirty="0"/>
              <a:t>YEAR 10</a:t>
            </a:r>
          </a:p>
        </p:txBody>
      </p:sp>
      <p:sp>
        <p:nvSpPr>
          <p:cNvPr id="7" name="TextBox 6"/>
          <p:cNvSpPr txBox="1"/>
          <p:nvPr/>
        </p:nvSpPr>
        <p:spPr>
          <a:xfrm>
            <a:off x="5015880" y="1927777"/>
            <a:ext cx="2472921" cy="507831"/>
          </a:xfrm>
          <a:prstGeom prst="rect">
            <a:avLst/>
          </a:prstGeom>
          <a:noFill/>
        </p:spPr>
        <p:txBody>
          <a:bodyPr wrap="none" rtlCol="0">
            <a:spAutoFit/>
          </a:bodyPr>
          <a:lstStyle/>
          <a:p>
            <a:r>
              <a:rPr lang="en-GB" sz="2700" dirty="0">
                <a:solidFill>
                  <a:srgbClr val="FF0000"/>
                </a:solidFill>
              </a:rPr>
              <a:t>Subject : History</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788831" y="2374748"/>
            <a:ext cx="4571580" cy="300082"/>
          </a:xfrm>
          <a:prstGeom prst="rect">
            <a:avLst/>
          </a:prstGeom>
          <a:noFill/>
          <a:ln w="12700">
            <a:solidFill>
              <a:schemeClr val="tx1"/>
            </a:solidFill>
          </a:ln>
        </p:spPr>
        <p:txBody>
          <a:bodyPr wrap="square" rtlCol="0">
            <a:spAutoFit/>
          </a:bodyPr>
          <a:lstStyle/>
          <a:p>
            <a:r>
              <a:rPr lang="en-GB" sz="1350" dirty="0"/>
              <a:t>Length of exam: 1 Hour</a:t>
            </a:r>
          </a:p>
        </p:txBody>
      </p:sp>
      <p:sp>
        <p:nvSpPr>
          <p:cNvPr id="11" name="TextBox 10"/>
          <p:cNvSpPr txBox="1"/>
          <p:nvPr/>
        </p:nvSpPr>
        <p:spPr>
          <a:xfrm>
            <a:off x="3783207" y="2859217"/>
            <a:ext cx="4582827" cy="2643031"/>
          </a:xfrm>
          <a:prstGeom prst="rect">
            <a:avLst/>
          </a:prstGeom>
          <a:noFill/>
          <a:ln w="12700">
            <a:solidFill>
              <a:schemeClr val="tx1"/>
            </a:solidFill>
          </a:ln>
        </p:spPr>
        <p:txBody>
          <a:bodyPr wrap="square" rtlCol="0">
            <a:spAutoFit/>
          </a:bodyPr>
          <a:lstStyle/>
          <a:p>
            <a:r>
              <a:rPr lang="en-GB" sz="900" b="1" u="sng" dirty="0"/>
              <a:t>Key Questions</a:t>
            </a:r>
          </a:p>
          <a:p>
            <a:r>
              <a:rPr lang="en-GB" sz="900" b="1" dirty="0"/>
              <a:t>. </a:t>
            </a:r>
            <a:r>
              <a:rPr lang="en-GB" sz="825" b="1" dirty="0"/>
              <a:t>Explain the work of Louis Pasteur and his impact</a:t>
            </a:r>
            <a:endParaRPr lang="en-GB" sz="825" dirty="0"/>
          </a:p>
          <a:p>
            <a:r>
              <a:rPr lang="en-GB" sz="825" dirty="0"/>
              <a:t>·  Pasteur proved Spontaneous Generation wrong, he discovered the air contains living microorganisms in 1861   </a:t>
            </a:r>
          </a:p>
          <a:p>
            <a:r>
              <a:rPr lang="en-GB" sz="825" dirty="0"/>
              <a:t>·  He theorised that germs causing decay could also cause disease, he did not publish Germ Theory of Infection until 1878</a:t>
            </a:r>
          </a:p>
          <a:p>
            <a:r>
              <a:rPr lang="en-GB" sz="825" dirty="0"/>
              <a:t>· Germ theory had limited impact as his work focused on decay and not disease and doctors in Britain did not trust his work </a:t>
            </a:r>
          </a:p>
          <a:p>
            <a:r>
              <a:rPr lang="en-GB" sz="825" b="1" dirty="0"/>
              <a:t>2. Explain the work of Robert Koch and his impact</a:t>
            </a:r>
            <a:endParaRPr lang="en-GB" sz="825" dirty="0"/>
          </a:p>
          <a:p>
            <a:r>
              <a:rPr lang="en-GB" sz="825" dirty="0"/>
              <a:t>· Koch identified that different germs cause different diseases first of all finding the bacteria that caused TB in 1882 </a:t>
            </a:r>
          </a:p>
          <a:p>
            <a:r>
              <a:rPr lang="en-GB" sz="825" dirty="0"/>
              <a:t>· Koch made it easier for other scientists by developing methods to grow bacteria using agar jelly in a petri dish he also developed a method of staining microbes to make them easier to see.   </a:t>
            </a:r>
          </a:p>
          <a:p>
            <a:r>
              <a:rPr lang="en-GB" sz="825" dirty="0"/>
              <a:t>·  Koch’s work aided the medical profession to recognise that microbes created the symptoms of a disease. </a:t>
            </a:r>
          </a:p>
          <a:p>
            <a:r>
              <a:rPr lang="en-GB" sz="825" b="1" dirty="0"/>
              <a:t>3. Explain the work of John Snow and his significance </a:t>
            </a:r>
            <a:endParaRPr lang="en-GB" sz="825" dirty="0"/>
          </a:p>
          <a:p>
            <a:r>
              <a:rPr lang="en-GB" sz="825" dirty="0"/>
              <a:t>·  John Snow discovered that Cholera was spreading through the water from the Broad Street pump but  had no scientific evidence—germ theory would not be published for another seven years</a:t>
            </a:r>
          </a:p>
          <a:p>
            <a:r>
              <a:rPr lang="en-GB" sz="825" dirty="0"/>
              <a:t>·  Snow presented his </a:t>
            </a:r>
            <a:r>
              <a:rPr lang="en-GB" sz="750" dirty="0"/>
              <a:t>findings to parliament insisting on a new sewage system. This is not come until 1858</a:t>
            </a:r>
          </a:p>
          <a:p>
            <a:r>
              <a:rPr lang="en-GB" sz="750" dirty="0"/>
              <a:t>· General board of health held onto the theory of miasma and rejected Snow.  </a:t>
            </a:r>
          </a:p>
        </p:txBody>
      </p:sp>
      <p:sp>
        <p:nvSpPr>
          <p:cNvPr id="12" name="TextBox 11"/>
          <p:cNvSpPr txBox="1"/>
          <p:nvPr/>
        </p:nvSpPr>
        <p:spPr>
          <a:xfrm>
            <a:off x="3777584" y="2651468"/>
            <a:ext cx="4582827" cy="230832"/>
          </a:xfrm>
          <a:prstGeom prst="rect">
            <a:avLst/>
          </a:prstGeom>
          <a:noFill/>
          <a:ln w="12700">
            <a:solidFill>
              <a:schemeClr val="tx1"/>
            </a:solidFill>
          </a:ln>
        </p:spPr>
        <p:txBody>
          <a:bodyPr wrap="square" rtlCol="0">
            <a:spAutoFit/>
          </a:bodyPr>
          <a:lstStyle/>
          <a:p>
            <a:r>
              <a:rPr lang="en-GB" sz="900" b="1" dirty="0"/>
              <a:t>Equipment Required:</a:t>
            </a:r>
            <a:r>
              <a:rPr lang="en-GB" sz="900" dirty="0"/>
              <a:t> Pen, Pencil and Ruler</a:t>
            </a:r>
            <a:endParaRPr lang="en-GB" sz="900" b="1" dirty="0"/>
          </a:p>
        </p:txBody>
      </p:sp>
      <p:sp>
        <p:nvSpPr>
          <p:cNvPr id="14" name="TextBox 13"/>
          <p:cNvSpPr txBox="1"/>
          <p:nvPr/>
        </p:nvSpPr>
        <p:spPr>
          <a:xfrm>
            <a:off x="3777584" y="5548414"/>
            <a:ext cx="4582827" cy="784830"/>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900" dirty="0"/>
              <a:t>BBC </a:t>
            </a:r>
            <a:r>
              <a:rPr lang="en-GB" sz="900" dirty="0" err="1"/>
              <a:t>Bitesize</a:t>
            </a:r>
            <a:r>
              <a:rPr lang="en-GB" sz="900" dirty="0"/>
              <a:t>: Key Stage 4 History.</a:t>
            </a:r>
          </a:p>
          <a:p>
            <a:r>
              <a:rPr lang="en-GB" sz="900" dirty="0"/>
              <a:t>www.schoolhistory.co.uk</a:t>
            </a:r>
          </a:p>
          <a:p>
            <a:r>
              <a:rPr lang="en-GB" sz="900" dirty="0"/>
              <a:t>Spartacus-educational.com</a:t>
            </a:r>
          </a:p>
          <a:p>
            <a:endParaRPr lang="en-GB" sz="900" dirty="0"/>
          </a:p>
        </p:txBody>
      </p:sp>
      <p:sp>
        <p:nvSpPr>
          <p:cNvPr id="4" name="Title 1"/>
          <p:cNvSpPr>
            <a:spLocks noGrp="1"/>
          </p:cNvSpPr>
          <p:nvPr>
            <p:ph type="title"/>
          </p:nvPr>
        </p:nvSpPr>
        <p:spPr>
          <a:xfrm>
            <a:off x="6420036" y="351728"/>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335137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1" y="1322118"/>
            <a:ext cx="1629549" cy="507831"/>
          </a:xfrm>
          <a:prstGeom prst="rect">
            <a:avLst/>
          </a:prstGeom>
          <a:noFill/>
        </p:spPr>
        <p:txBody>
          <a:bodyPr wrap="none" rtlCol="0">
            <a:spAutoFit/>
          </a:bodyPr>
          <a:lstStyle/>
          <a:p>
            <a:r>
              <a:rPr lang="en-GB" sz="2700" b="1" u="sng" dirty="0"/>
              <a:t>YEAR_10_</a:t>
            </a:r>
          </a:p>
        </p:txBody>
      </p:sp>
      <p:sp>
        <p:nvSpPr>
          <p:cNvPr id="7" name="TextBox 6"/>
          <p:cNvSpPr txBox="1"/>
          <p:nvPr/>
        </p:nvSpPr>
        <p:spPr>
          <a:xfrm>
            <a:off x="5015881" y="1927777"/>
            <a:ext cx="3398559" cy="507831"/>
          </a:xfrm>
          <a:prstGeom prst="rect">
            <a:avLst/>
          </a:prstGeom>
          <a:noFill/>
        </p:spPr>
        <p:txBody>
          <a:bodyPr wrap="none" rtlCol="0">
            <a:spAutoFit/>
          </a:bodyPr>
          <a:lstStyle/>
          <a:p>
            <a:r>
              <a:rPr lang="en-GB" sz="2700" dirty="0">
                <a:solidFill>
                  <a:srgbClr val="FF0000"/>
                </a:solidFill>
              </a:rPr>
              <a:t>Subject : __Statistics__</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510898"/>
            <a:ext cx="4482498" cy="300082"/>
          </a:xfrm>
          <a:prstGeom prst="rect">
            <a:avLst/>
          </a:prstGeom>
          <a:noFill/>
          <a:ln w="12700">
            <a:solidFill>
              <a:schemeClr val="tx1"/>
            </a:solidFill>
          </a:ln>
        </p:spPr>
        <p:txBody>
          <a:bodyPr wrap="square" rtlCol="0">
            <a:spAutoFit/>
          </a:bodyPr>
          <a:lstStyle/>
          <a:p>
            <a:r>
              <a:rPr lang="en-GB" sz="1350" dirty="0"/>
              <a:t>Length of exam: 30 </a:t>
            </a:r>
            <a:r>
              <a:rPr lang="en-GB" sz="1350" dirty="0" err="1"/>
              <a:t>mins</a:t>
            </a:r>
            <a:endParaRPr lang="en-GB" sz="1350" dirty="0"/>
          </a:p>
        </p:txBody>
      </p:sp>
      <p:sp>
        <p:nvSpPr>
          <p:cNvPr id="11" name="TextBox 10"/>
          <p:cNvSpPr txBox="1"/>
          <p:nvPr/>
        </p:nvSpPr>
        <p:spPr>
          <a:xfrm>
            <a:off x="3827748" y="2885757"/>
            <a:ext cx="4482498" cy="784830"/>
          </a:xfrm>
          <a:prstGeom prst="rect">
            <a:avLst/>
          </a:prstGeom>
          <a:noFill/>
          <a:ln w="12700">
            <a:solidFill>
              <a:schemeClr val="tx1"/>
            </a:solidFill>
          </a:ln>
        </p:spPr>
        <p:txBody>
          <a:bodyPr wrap="square" rtlCol="0">
            <a:spAutoFit/>
          </a:bodyPr>
          <a:lstStyle/>
          <a:p>
            <a:r>
              <a:rPr lang="en-GB" sz="900" b="1" dirty="0"/>
              <a:t>Topics:</a:t>
            </a:r>
          </a:p>
          <a:p>
            <a:r>
              <a:rPr lang="en-GB" sz="900" b="1" dirty="0"/>
              <a:t>Binomial distribution </a:t>
            </a:r>
          </a:p>
          <a:p>
            <a:r>
              <a:rPr lang="en-GB" sz="900" b="1" dirty="0"/>
              <a:t>Knowing key words about populations, sampling and types of data  </a:t>
            </a:r>
          </a:p>
          <a:p>
            <a:r>
              <a:rPr lang="en-GB" sz="900" b="1" dirty="0"/>
              <a:t>Completing frequency tables</a:t>
            </a:r>
          </a:p>
          <a:p>
            <a:r>
              <a:rPr lang="en-GB" sz="900" b="1" dirty="0"/>
              <a:t>Writing and using a hypothesis </a:t>
            </a:r>
          </a:p>
        </p:txBody>
      </p:sp>
      <p:sp>
        <p:nvSpPr>
          <p:cNvPr id="12" name="TextBox 11"/>
          <p:cNvSpPr txBox="1"/>
          <p:nvPr/>
        </p:nvSpPr>
        <p:spPr>
          <a:xfrm>
            <a:off x="3838751" y="3702930"/>
            <a:ext cx="4482498" cy="369332"/>
          </a:xfrm>
          <a:prstGeom prst="rect">
            <a:avLst/>
          </a:prstGeom>
          <a:noFill/>
          <a:ln w="12700">
            <a:solidFill>
              <a:schemeClr val="tx1"/>
            </a:solidFill>
          </a:ln>
        </p:spPr>
        <p:txBody>
          <a:bodyPr wrap="square" rtlCol="0">
            <a:spAutoFit/>
          </a:bodyPr>
          <a:lstStyle/>
          <a:p>
            <a:r>
              <a:rPr lang="en-GB" sz="900" b="1" dirty="0"/>
              <a:t>Equipment Required:</a:t>
            </a:r>
          </a:p>
          <a:p>
            <a:r>
              <a:rPr lang="en-GB" sz="900" dirty="0"/>
              <a:t>Pen, pencil, ruler</a:t>
            </a:r>
          </a:p>
        </p:txBody>
      </p:sp>
      <p:sp>
        <p:nvSpPr>
          <p:cNvPr id="13" name="TextBox 12"/>
          <p:cNvSpPr txBox="1"/>
          <p:nvPr/>
        </p:nvSpPr>
        <p:spPr>
          <a:xfrm>
            <a:off x="3817239" y="4601257"/>
            <a:ext cx="4482498" cy="1061829"/>
          </a:xfrm>
          <a:prstGeom prst="rect">
            <a:avLst/>
          </a:prstGeom>
          <a:noFill/>
          <a:ln w="12700">
            <a:solidFill>
              <a:schemeClr val="tx1"/>
            </a:solidFill>
          </a:ln>
        </p:spPr>
        <p:txBody>
          <a:bodyPr wrap="square" rtlCol="0">
            <a:spAutoFit/>
          </a:bodyPr>
          <a:lstStyle/>
          <a:p>
            <a:r>
              <a:rPr lang="en-GB" sz="900" b="1" dirty="0"/>
              <a:t>Skills Assessed:</a:t>
            </a:r>
          </a:p>
          <a:p>
            <a:r>
              <a:rPr lang="en-GB" sz="900" dirty="0"/>
              <a:t>Understanding binomial distribution notation</a:t>
            </a:r>
          </a:p>
          <a:p>
            <a:r>
              <a:rPr lang="en-GB" sz="900" dirty="0"/>
              <a:t>Working out probabilities from the binomial distribution </a:t>
            </a:r>
          </a:p>
          <a:p>
            <a:r>
              <a:rPr lang="en-GB" sz="900" dirty="0"/>
              <a:t>Defining key words </a:t>
            </a:r>
          </a:p>
          <a:p>
            <a:r>
              <a:rPr lang="en-GB" sz="900" dirty="0"/>
              <a:t>Drawing a frequency table</a:t>
            </a:r>
          </a:p>
          <a:p>
            <a:r>
              <a:rPr lang="en-GB" sz="900" dirty="0"/>
              <a:t>Writing and </a:t>
            </a:r>
            <a:r>
              <a:rPr lang="en-GB" sz="900" dirty="0" err="1"/>
              <a:t>appling</a:t>
            </a:r>
            <a:r>
              <a:rPr lang="en-GB" sz="900" dirty="0"/>
              <a:t> a hypothesis </a:t>
            </a:r>
          </a:p>
          <a:p>
            <a:endParaRPr lang="en-GB" sz="900" dirty="0"/>
          </a:p>
        </p:txBody>
      </p:sp>
      <p:sp>
        <p:nvSpPr>
          <p:cNvPr id="14" name="TextBox 13"/>
          <p:cNvSpPr txBox="1"/>
          <p:nvPr/>
        </p:nvSpPr>
        <p:spPr>
          <a:xfrm>
            <a:off x="3838751" y="5612357"/>
            <a:ext cx="4482498" cy="646331"/>
          </a:xfrm>
          <a:prstGeom prst="rect">
            <a:avLst/>
          </a:prstGeom>
          <a:noFill/>
          <a:ln w="12700">
            <a:solidFill>
              <a:schemeClr val="tx1"/>
            </a:solidFill>
          </a:ln>
        </p:spPr>
        <p:txBody>
          <a:bodyPr wrap="square" rtlCol="0">
            <a:spAutoFit/>
          </a:bodyPr>
          <a:lstStyle/>
          <a:p>
            <a:r>
              <a:rPr lang="en-GB" sz="900" b="1" dirty="0"/>
              <a:t>Useful Websites/sources of information:</a:t>
            </a:r>
          </a:p>
          <a:p>
            <a:endParaRPr lang="en-GB" sz="1350" dirty="0"/>
          </a:p>
          <a:p>
            <a:r>
              <a:rPr lang="en-GB" sz="1350" dirty="0"/>
              <a:t>https://vle.mathswatch.co.uk/vle/</a:t>
            </a:r>
          </a:p>
        </p:txBody>
      </p:sp>
      <p:sp>
        <p:nvSpPr>
          <p:cNvPr id="4" name="Title 1"/>
          <p:cNvSpPr>
            <a:spLocks noGrp="1"/>
          </p:cNvSpPr>
          <p:nvPr>
            <p:ph type="title"/>
          </p:nvPr>
        </p:nvSpPr>
        <p:spPr>
          <a:xfrm>
            <a:off x="6474042" y="134634"/>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1202814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5994667"/>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83833" y="1373779"/>
            <a:ext cx="3351751" cy="507831"/>
          </a:xfrm>
          <a:prstGeom prst="rect">
            <a:avLst/>
          </a:prstGeom>
          <a:noFill/>
        </p:spPr>
        <p:txBody>
          <a:bodyPr wrap="none" rtlCol="0">
            <a:spAutoFit/>
          </a:bodyPr>
          <a:lstStyle/>
          <a:p>
            <a:r>
              <a:rPr lang="en-GB" sz="2700" b="1" u="sng" dirty="0"/>
              <a:t>YEAR_10 Foundation_</a:t>
            </a:r>
          </a:p>
        </p:txBody>
      </p:sp>
      <p:sp>
        <p:nvSpPr>
          <p:cNvPr id="7" name="TextBox 6"/>
          <p:cNvSpPr txBox="1"/>
          <p:nvPr/>
        </p:nvSpPr>
        <p:spPr>
          <a:xfrm>
            <a:off x="5015880" y="1927777"/>
            <a:ext cx="2361544" cy="507831"/>
          </a:xfrm>
          <a:prstGeom prst="rect">
            <a:avLst/>
          </a:prstGeom>
          <a:noFill/>
        </p:spPr>
        <p:txBody>
          <a:bodyPr wrap="none" rtlCol="0">
            <a:spAutoFit/>
          </a:bodyPr>
          <a:lstStyle/>
          <a:p>
            <a:r>
              <a:rPr lang="en-GB" sz="2700" dirty="0">
                <a:solidFill>
                  <a:srgbClr val="FF0000"/>
                </a:solidFill>
              </a:rPr>
              <a:t>Subject : Maths</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510898"/>
            <a:ext cx="4482498" cy="300082"/>
          </a:xfrm>
          <a:prstGeom prst="rect">
            <a:avLst/>
          </a:prstGeom>
          <a:noFill/>
          <a:ln w="12700">
            <a:solidFill>
              <a:schemeClr val="tx1"/>
            </a:solidFill>
          </a:ln>
        </p:spPr>
        <p:txBody>
          <a:bodyPr wrap="square" rtlCol="0">
            <a:spAutoFit/>
          </a:bodyPr>
          <a:lstStyle/>
          <a:p>
            <a:r>
              <a:rPr lang="en-GB" sz="1350" dirty="0"/>
              <a:t>Length of exam: 55 minutes</a:t>
            </a:r>
          </a:p>
        </p:txBody>
      </p:sp>
      <p:sp>
        <p:nvSpPr>
          <p:cNvPr id="11" name="TextBox 10"/>
          <p:cNvSpPr txBox="1"/>
          <p:nvPr/>
        </p:nvSpPr>
        <p:spPr>
          <a:xfrm>
            <a:off x="3827748" y="2885758"/>
            <a:ext cx="4482498" cy="690017"/>
          </a:xfrm>
          <a:prstGeom prst="rect">
            <a:avLst/>
          </a:prstGeom>
          <a:noFill/>
          <a:ln w="12700">
            <a:solidFill>
              <a:schemeClr val="tx1"/>
            </a:solidFill>
          </a:ln>
        </p:spPr>
        <p:txBody>
          <a:bodyPr wrap="square" rtlCol="0">
            <a:noAutofit/>
          </a:bodyPr>
          <a:lstStyle/>
          <a:p>
            <a:r>
              <a:rPr lang="en-GB" sz="900" b="1" dirty="0"/>
              <a:t>Topics:</a:t>
            </a:r>
            <a:endParaRPr lang="en-GB" sz="900" dirty="0"/>
          </a:p>
          <a:p>
            <a:r>
              <a:rPr lang="en-GB" sz="900" dirty="0"/>
              <a:t>Rounding. Estimation. Index Notation. Laws of Indices. Prime numbers, factors and HCF and LCM. Equivalent Fractions, Fraction sums.</a:t>
            </a:r>
          </a:p>
        </p:txBody>
      </p:sp>
      <p:sp>
        <p:nvSpPr>
          <p:cNvPr id="12" name="TextBox 11"/>
          <p:cNvSpPr txBox="1"/>
          <p:nvPr/>
        </p:nvSpPr>
        <p:spPr>
          <a:xfrm>
            <a:off x="3833606" y="3645024"/>
            <a:ext cx="4482498" cy="784830"/>
          </a:xfrm>
          <a:prstGeom prst="rect">
            <a:avLst/>
          </a:prstGeom>
          <a:noFill/>
          <a:ln w="12700">
            <a:solidFill>
              <a:schemeClr val="tx1"/>
            </a:solidFill>
          </a:ln>
        </p:spPr>
        <p:txBody>
          <a:bodyPr wrap="square" rtlCol="0">
            <a:spAutoFit/>
          </a:bodyPr>
          <a:lstStyle/>
          <a:p>
            <a:r>
              <a:rPr lang="en-GB" sz="900" b="1" dirty="0"/>
              <a:t>Equipment </a:t>
            </a:r>
            <a:r>
              <a:rPr lang="en-GB" sz="900" b="1"/>
              <a:t>Required:</a:t>
            </a:r>
          </a:p>
          <a:p>
            <a:endParaRPr lang="en-GB" sz="900" dirty="0"/>
          </a:p>
          <a:p>
            <a:r>
              <a:rPr lang="en-GB" sz="900" dirty="0"/>
              <a:t>Pen, Pencil, Protractor and Ruler</a:t>
            </a:r>
          </a:p>
          <a:p>
            <a:endParaRPr lang="en-GB" sz="900" dirty="0"/>
          </a:p>
          <a:p>
            <a:endParaRPr lang="en-GB" sz="900" dirty="0"/>
          </a:p>
        </p:txBody>
      </p:sp>
      <p:sp>
        <p:nvSpPr>
          <p:cNvPr id="13" name="TextBox 12"/>
          <p:cNvSpPr txBox="1"/>
          <p:nvPr/>
        </p:nvSpPr>
        <p:spPr>
          <a:xfrm>
            <a:off x="3838751" y="4401108"/>
            <a:ext cx="4482498" cy="1061829"/>
          </a:xfrm>
          <a:prstGeom prst="rect">
            <a:avLst/>
          </a:prstGeom>
          <a:noFill/>
          <a:ln w="12700">
            <a:solidFill>
              <a:schemeClr val="tx1"/>
            </a:solidFill>
          </a:ln>
        </p:spPr>
        <p:txBody>
          <a:bodyPr wrap="square" rtlCol="0">
            <a:spAutoFit/>
          </a:bodyPr>
          <a:lstStyle/>
          <a:p>
            <a:r>
              <a:rPr lang="en-GB" sz="900" b="1" dirty="0"/>
              <a:t>Skills Assessed:</a:t>
            </a:r>
          </a:p>
          <a:p>
            <a:endParaRPr lang="en-GB" sz="900" dirty="0"/>
          </a:p>
          <a:p>
            <a:r>
              <a:rPr lang="en-GB" sz="900" dirty="0"/>
              <a:t>Problem solving. Number Skills. Manipulation of terms and expressions. Reasoning. Pattern finding.</a:t>
            </a:r>
          </a:p>
          <a:p>
            <a:endParaRPr lang="en-GB" sz="900" dirty="0"/>
          </a:p>
          <a:p>
            <a:endParaRPr lang="en-GB" sz="900" dirty="0"/>
          </a:p>
          <a:p>
            <a:endParaRPr lang="en-GB" sz="900" dirty="0"/>
          </a:p>
        </p:txBody>
      </p:sp>
      <p:sp>
        <p:nvSpPr>
          <p:cNvPr id="14" name="TextBox 13"/>
          <p:cNvSpPr txBox="1"/>
          <p:nvPr/>
        </p:nvSpPr>
        <p:spPr>
          <a:xfrm>
            <a:off x="3838751" y="5612357"/>
            <a:ext cx="4482498" cy="646331"/>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1350" dirty="0"/>
              <a:t>https://mathsapp.pixl.org.uk/</a:t>
            </a:r>
          </a:p>
          <a:p>
            <a:r>
              <a:rPr lang="en-GB" sz="1350" dirty="0"/>
              <a:t>https://vle.mathswatch.co.uk/vle/</a:t>
            </a:r>
          </a:p>
        </p:txBody>
      </p:sp>
      <p:sp>
        <p:nvSpPr>
          <p:cNvPr id="4" name="Title 1"/>
          <p:cNvSpPr>
            <a:spLocks noGrp="1"/>
          </p:cNvSpPr>
          <p:nvPr>
            <p:ph type="title"/>
          </p:nvPr>
        </p:nvSpPr>
        <p:spPr>
          <a:xfrm>
            <a:off x="6474042" y="134634"/>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nd</a:t>
            </a:r>
            <a:r>
              <a:rPr lang="en-GB" sz="900" dirty="0"/>
              <a:t> October 2018</a:t>
            </a:r>
            <a:br>
              <a:rPr lang="en-GB" sz="900" dirty="0"/>
            </a:br>
            <a:endParaRPr lang="en-GB" sz="900" dirty="0"/>
          </a:p>
        </p:txBody>
      </p:sp>
    </p:spTree>
    <p:extLst>
      <p:ext uri="{BB962C8B-B14F-4D97-AF65-F5344CB8AC3E}">
        <p14:creationId xmlns:p14="http://schemas.microsoft.com/office/powerpoint/2010/main" val="84200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777584" y="310188"/>
            <a:ext cx="4582827" cy="614314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49" y="404664"/>
            <a:ext cx="908447" cy="1045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00980" y="1322118"/>
            <a:ext cx="1440394" cy="507831"/>
          </a:xfrm>
          <a:prstGeom prst="rect">
            <a:avLst/>
          </a:prstGeom>
          <a:noFill/>
        </p:spPr>
        <p:txBody>
          <a:bodyPr wrap="none" rtlCol="0">
            <a:spAutoFit/>
          </a:bodyPr>
          <a:lstStyle/>
          <a:p>
            <a:r>
              <a:rPr lang="en-GB" sz="2700" b="1" u="sng" dirty="0"/>
              <a:t>YEAR 10 </a:t>
            </a:r>
          </a:p>
        </p:txBody>
      </p:sp>
      <p:sp>
        <p:nvSpPr>
          <p:cNvPr id="7" name="TextBox 6"/>
          <p:cNvSpPr txBox="1"/>
          <p:nvPr/>
        </p:nvSpPr>
        <p:spPr>
          <a:xfrm>
            <a:off x="4368473" y="1927779"/>
            <a:ext cx="3467616" cy="507831"/>
          </a:xfrm>
          <a:prstGeom prst="rect">
            <a:avLst/>
          </a:prstGeom>
          <a:noFill/>
        </p:spPr>
        <p:txBody>
          <a:bodyPr wrap="none" rtlCol="0">
            <a:spAutoFit/>
          </a:bodyPr>
          <a:lstStyle/>
          <a:p>
            <a:r>
              <a:rPr lang="en-GB" sz="2700" dirty="0">
                <a:solidFill>
                  <a:srgbClr val="FF0000"/>
                </a:solidFill>
              </a:rPr>
              <a:t>Subject: Media Studies </a:t>
            </a:r>
          </a:p>
        </p:txBody>
      </p:sp>
      <p:sp>
        <p:nvSpPr>
          <p:cNvPr id="8" name="TextBox 7"/>
          <p:cNvSpPr txBox="1"/>
          <p:nvPr/>
        </p:nvSpPr>
        <p:spPr>
          <a:xfrm>
            <a:off x="3989767" y="2672916"/>
            <a:ext cx="184731" cy="300082"/>
          </a:xfrm>
          <a:prstGeom prst="rect">
            <a:avLst/>
          </a:prstGeom>
          <a:noFill/>
        </p:spPr>
        <p:txBody>
          <a:bodyPr wrap="none" rtlCol="0">
            <a:spAutoFit/>
          </a:bodyPr>
          <a:lstStyle/>
          <a:p>
            <a:endParaRPr lang="en-GB" sz="1350" dirty="0"/>
          </a:p>
        </p:txBody>
      </p:sp>
      <p:sp>
        <p:nvSpPr>
          <p:cNvPr id="10" name="TextBox 9"/>
          <p:cNvSpPr txBox="1"/>
          <p:nvPr/>
        </p:nvSpPr>
        <p:spPr>
          <a:xfrm>
            <a:off x="3827748" y="2510898"/>
            <a:ext cx="4482498" cy="300082"/>
          </a:xfrm>
          <a:prstGeom prst="rect">
            <a:avLst/>
          </a:prstGeom>
          <a:noFill/>
          <a:ln w="12700">
            <a:solidFill>
              <a:schemeClr val="tx1"/>
            </a:solidFill>
          </a:ln>
        </p:spPr>
        <p:txBody>
          <a:bodyPr wrap="square" rtlCol="0">
            <a:spAutoFit/>
          </a:bodyPr>
          <a:lstStyle/>
          <a:p>
            <a:r>
              <a:rPr lang="en-GB" sz="1350" dirty="0"/>
              <a:t>Length of exam: </a:t>
            </a:r>
            <a:r>
              <a:rPr lang="en-GB" sz="1350" b="1" dirty="0"/>
              <a:t>1 Hour</a:t>
            </a:r>
            <a:r>
              <a:rPr lang="en-GB" sz="1350" dirty="0"/>
              <a:t> </a:t>
            </a:r>
          </a:p>
        </p:txBody>
      </p:sp>
      <p:sp>
        <p:nvSpPr>
          <p:cNvPr id="11" name="TextBox 10"/>
          <p:cNvSpPr txBox="1"/>
          <p:nvPr/>
        </p:nvSpPr>
        <p:spPr>
          <a:xfrm>
            <a:off x="3827748" y="2885758"/>
            <a:ext cx="4482498" cy="646331"/>
          </a:xfrm>
          <a:prstGeom prst="rect">
            <a:avLst/>
          </a:prstGeom>
          <a:noFill/>
          <a:ln w="12700">
            <a:solidFill>
              <a:schemeClr val="tx1"/>
            </a:solidFill>
          </a:ln>
        </p:spPr>
        <p:txBody>
          <a:bodyPr wrap="square" rtlCol="0">
            <a:spAutoFit/>
          </a:bodyPr>
          <a:lstStyle/>
          <a:p>
            <a:r>
              <a:rPr lang="en-GB" sz="900" b="1" dirty="0"/>
              <a:t>Topics: </a:t>
            </a:r>
            <a:r>
              <a:rPr lang="en-GB" sz="900" dirty="0"/>
              <a:t>Pupils have been exploring Media Language and Representation.  Pupils will complete a GCSE style question which will be completed during their timetabled GCSE Media lesson.</a:t>
            </a:r>
          </a:p>
          <a:p>
            <a:endParaRPr lang="en-GB" sz="900" dirty="0"/>
          </a:p>
        </p:txBody>
      </p:sp>
      <p:sp>
        <p:nvSpPr>
          <p:cNvPr id="12" name="TextBox 11"/>
          <p:cNvSpPr txBox="1"/>
          <p:nvPr/>
        </p:nvSpPr>
        <p:spPr>
          <a:xfrm>
            <a:off x="3833606" y="3645025"/>
            <a:ext cx="4482498" cy="646331"/>
          </a:xfrm>
          <a:prstGeom prst="rect">
            <a:avLst/>
          </a:prstGeom>
          <a:noFill/>
          <a:ln w="12700">
            <a:solidFill>
              <a:schemeClr val="tx1"/>
            </a:solidFill>
          </a:ln>
        </p:spPr>
        <p:txBody>
          <a:bodyPr wrap="square" rtlCol="0">
            <a:spAutoFit/>
          </a:bodyPr>
          <a:lstStyle/>
          <a:p>
            <a:r>
              <a:rPr lang="en-GB" sz="900" b="1" dirty="0"/>
              <a:t>Equipment Required:</a:t>
            </a:r>
          </a:p>
          <a:p>
            <a:r>
              <a:rPr lang="en-GB" sz="900" dirty="0"/>
              <a:t>Black Pen</a:t>
            </a:r>
          </a:p>
          <a:p>
            <a:endParaRPr lang="en-GB" sz="900" dirty="0"/>
          </a:p>
          <a:p>
            <a:endParaRPr lang="en-GB" sz="900" dirty="0"/>
          </a:p>
        </p:txBody>
      </p:sp>
      <p:sp>
        <p:nvSpPr>
          <p:cNvPr id="13" name="TextBox 12"/>
          <p:cNvSpPr txBox="1"/>
          <p:nvPr/>
        </p:nvSpPr>
        <p:spPr>
          <a:xfrm>
            <a:off x="3838751" y="4401108"/>
            <a:ext cx="4482498" cy="1061829"/>
          </a:xfrm>
          <a:prstGeom prst="rect">
            <a:avLst/>
          </a:prstGeom>
          <a:noFill/>
          <a:ln w="12700">
            <a:solidFill>
              <a:schemeClr val="tx1"/>
            </a:solidFill>
          </a:ln>
        </p:spPr>
        <p:txBody>
          <a:bodyPr wrap="square" rtlCol="0">
            <a:spAutoFit/>
          </a:bodyPr>
          <a:lstStyle/>
          <a:p>
            <a:r>
              <a:rPr lang="en-GB" sz="900" b="1" dirty="0"/>
              <a:t>Skills Assessed:</a:t>
            </a:r>
          </a:p>
          <a:p>
            <a:pPr lvl="0"/>
            <a:r>
              <a:rPr lang="en-GB" sz="900" dirty="0"/>
              <a:t>Short question answers</a:t>
            </a:r>
          </a:p>
          <a:p>
            <a:pPr lvl="0"/>
            <a:r>
              <a:rPr lang="en-GB" sz="900" dirty="0"/>
              <a:t>Extended written response</a:t>
            </a:r>
          </a:p>
          <a:p>
            <a:pPr lvl="0"/>
            <a:r>
              <a:rPr lang="en-GB" sz="900" dirty="0"/>
              <a:t>Knowledge and understanding of Media language (Images, Language, Layout and design)</a:t>
            </a:r>
          </a:p>
          <a:p>
            <a:pPr lvl="0"/>
            <a:r>
              <a:rPr lang="en-GB" sz="900" dirty="0"/>
              <a:t>Knowledge and understanding of Representation</a:t>
            </a:r>
          </a:p>
          <a:p>
            <a:pPr lvl="0"/>
            <a:endParaRPr lang="en-GB" sz="900" dirty="0"/>
          </a:p>
          <a:p>
            <a:pPr lvl="0"/>
            <a:endParaRPr lang="en-GB" sz="900" dirty="0"/>
          </a:p>
        </p:txBody>
      </p:sp>
      <p:sp>
        <p:nvSpPr>
          <p:cNvPr id="14" name="TextBox 13"/>
          <p:cNvSpPr txBox="1"/>
          <p:nvPr/>
        </p:nvSpPr>
        <p:spPr>
          <a:xfrm>
            <a:off x="3838751" y="5612357"/>
            <a:ext cx="4482498" cy="334707"/>
          </a:xfrm>
          <a:prstGeom prst="rect">
            <a:avLst/>
          </a:prstGeom>
          <a:noFill/>
          <a:ln w="12700">
            <a:solidFill>
              <a:schemeClr val="tx1"/>
            </a:solidFill>
          </a:ln>
        </p:spPr>
        <p:txBody>
          <a:bodyPr wrap="square" rtlCol="0">
            <a:spAutoFit/>
          </a:bodyPr>
          <a:lstStyle/>
          <a:p>
            <a:r>
              <a:rPr lang="en-GB" sz="900" b="1" dirty="0"/>
              <a:t>Useful Websites/sources of information:</a:t>
            </a:r>
          </a:p>
          <a:p>
            <a:r>
              <a:rPr lang="en-GB" sz="675" b="1" dirty="0"/>
              <a:t>https://www.bbc.com/education/subjects/ztnygk7</a:t>
            </a:r>
            <a:endParaRPr lang="en-GB" sz="675" dirty="0"/>
          </a:p>
        </p:txBody>
      </p:sp>
      <p:sp>
        <p:nvSpPr>
          <p:cNvPr id="4" name="Title 1"/>
          <p:cNvSpPr>
            <a:spLocks noGrp="1"/>
          </p:cNvSpPr>
          <p:nvPr>
            <p:ph type="title"/>
          </p:nvPr>
        </p:nvSpPr>
        <p:spPr>
          <a:xfrm>
            <a:off x="6474042" y="134634"/>
            <a:ext cx="1901213" cy="369174"/>
          </a:xfrm>
          <a:solidFill>
            <a:schemeClr val="bg1"/>
          </a:solidFill>
        </p:spPr>
        <p:txBody>
          <a:bodyPr>
            <a:normAutofit fontScale="90000"/>
          </a:bodyPr>
          <a:lstStyle/>
          <a:p>
            <a:r>
              <a:rPr lang="en-GB" sz="900" dirty="0"/>
              <a:t>2018 Assessment Week</a:t>
            </a:r>
            <a:br>
              <a:rPr lang="en-GB" sz="900" dirty="0"/>
            </a:br>
            <a:r>
              <a:rPr lang="en-GB" sz="900" dirty="0"/>
              <a:t>commencing 22</a:t>
            </a:r>
            <a:r>
              <a:rPr lang="en-GB" sz="900" baseline="30000" dirty="0"/>
              <a:t>rd</a:t>
            </a:r>
            <a:r>
              <a:rPr lang="en-GB" sz="900" dirty="0"/>
              <a:t> October 2018.</a:t>
            </a:r>
            <a:br>
              <a:rPr lang="en-GB" sz="900" dirty="0"/>
            </a:br>
            <a:endParaRPr lang="en-GB" sz="900" dirty="0"/>
          </a:p>
        </p:txBody>
      </p:sp>
    </p:spTree>
    <p:extLst>
      <p:ext uri="{BB962C8B-B14F-4D97-AF65-F5344CB8AC3E}">
        <p14:creationId xmlns:p14="http://schemas.microsoft.com/office/powerpoint/2010/main" val="371049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2117</Words>
  <Application>Microsoft Office PowerPoint</Application>
  <PresentationFormat>Widescreen</PresentationFormat>
  <Paragraphs>370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Gothic</vt:lpstr>
      <vt:lpstr>Wingdings</vt:lpstr>
      <vt:lpstr>Office Theme</vt:lpstr>
      <vt:lpstr>2018 Assessment Week commencing 22nd October 2018 </vt:lpstr>
      <vt:lpstr>2018 Assessment Week commencing 22nd October 2018 </vt:lpstr>
      <vt:lpstr>2019 Assessment Week Week 22nd Oct 2018</vt:lpstr>
      <vt:lpstr>2019 Assessment Week Week commencing 3rd September </vt:lpstr>
      <vt:lpstr>PowerPoint Presentation</vt:lpstr>
      <vt:lpstr>2018 Assessment Week commencing 22nd October 2018 </vt:lpstr>
      <vt:lpstr>2018 Assessment Week commencing 22nd October 2018 </vt:lpstr>
      <vt:lpstr>2018 Assessment Week commencing 22nd October 2018 </vt:lpstr>
      <vt:lpstr>2018 Assessment Week commencing 22rd October 2018. </vt:lpstr>
      <vt:lpstr>PowerPoint Presentation</vt:lpstr>
      <vt:lpstr>PowerPoint Presentation</vt:lpstr>
      <vt:lpstr>2018 Assessment Week Week commencing 23rd April 2018. </vt:lpstr>
      <vt:lpstr>2018 Assessment Week Week commencing 22nd October 2018 </vt:lpstr>
      <vt:lpstr>2018 Assessment Week commencing 22nd October 2018</vt:lpstr>
      <vt:lpstr>2018 Assessment Week commencing 22nd October 2018 </vt:lpstr>
      <vt:lpstr>2018 Assessment Week commencing 22nd October 2018 </vt:lpstr>
    </vt:vector>
  </TitlesOfParts>
  <Company>Park Hall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Roper</dc:creator>
  <cp:lastModifiedBy>Joe Roper</cp:lastModifiedBy>
  <cp:revision>5</cp:revision>
  <dcterms:created xsi:type="dcterms:W3CDTF">2018-10-10T17:53:17Z</dcterms:created>
  <dcterms:modified xsi:type="dcterms:W3CDTF">2018-10-11T08:53:34Z</dcterms:modified>
</cp:coreProperties>
</file>