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30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4BCBF5-CBEB-4E0D-B61B-6105EC969B5C}"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3939892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4BCBF5-CBEB-4E0D-B61B-6105EC969B5C}"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1894923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4BCBF5-CBEB-4E0D-B61B-6105EC969B5C}"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312767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4BCBF5-CBEB-4E0D-B61B-6105EC969B5C}"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807370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4BCBF5-CBEB-4E0D-B61B-6105EC969B5C}"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286345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4BCBF5-CBEB-4E0D-B61B-6105EC969B5C}"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405632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4BCBF5-CBEB-4E0D-B61B-6105EC969B5C}" type="datetimeFigureOut">
              <a:rPr lang="en-GB" smtClean="0"/>
              <a:t>02/04/2019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226594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4BCBF5-CBEB-4E0D-B61B-6105EC969B5C}" type="datetimeFigureOut">
              <a:rPr lang="en-GB" smtClean="0"/>
              <a:t>02/04/2019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416421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BCBF5-CBEB-4E0D-B61B-6105EC969B5C}" type="datetimeFigureOut">
              <a:rPr lang="en-GB" smtClean="0"/>
              <a:t>02/04/2019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124144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C4BCBF5-CBEB-4E0D-B61B-6105EC969B5C}"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318359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C4BCBF5-CBEB-4E0D-B61B-6105EC969B5C}"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EF391-1C13-4381-B537-EEA415017614}" type="slidenum">
              <a:rPr lang="en-GB" smtClean="0"/>
              <a:t>‹#›</a:t>
            </a:fld>
            <a:endParaRPr lang="en-GB"/>
          </a:p>
        </p:txBody>
      </p:sp>
    </p:spTree>
    <p:extLst>
      <p:ext uri="{BB962C8B-B14F-4D97-AF65-F5344CB8AC3E}">
        <p14:creationId xmlns:p14="http://schemas.microsoft.com/office/powerpoint/2010/main" val="330908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C4BCBF5-CBEB-4E0D-B61B-6105EC969B5C}" type="datetimeFigureOut">
              <a:rPr lang="en-GB" smtClean="0"/>
              <a:t>02/04/2019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DAEF391-1C13-4381-B537-EEA415017614}" type="slidenum">
              <a:rPr lang="en-GB" smtClean="0"/>
              <a:t>‹#›</a:t>
            </a:fld>
            <a:endParaRPr lang="en-GB"/>
          </a:p>
        </p:txBody>
      </p:sp>
    </p:spTree>
    <p:extLst>
      <p:ext uri="{BB962C8B-B14F-4D97-AF65-F5344CB8AC3E}">
        <p14:creationId xmlns:p14="http://schemas.microsoft.com/office/powerpoint/2010/main" val="25343058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nch-games.net/"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www.conjugation-fr.com/" TargetMode="External"/><Relationship Id="rId4" Type="http://schemas.openxmlformats.org/officeDocument/2006/relationships/hyperlink" Target="http://www.verb2verb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bc.com/education/levels/z4kw2h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panish-games.net/"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rockalingua.com/games/colors" TargetMode="External"/><Relationship Id="rId4" Type="http://schemas.openxmlformats.org/officeDocument/2006/relationships/hyperlink" Target="http://www.duolingo.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teach-ict.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scratch.mit.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1991212"/>
            <a:ext cx="1626536" cy="646331"/>
          </a:xfrm>
          <a:prstGeom prst="rect">
            <a:avLst/>
          </a:prstGeom>
          <a:noFill/>
        </p:spPr>
        <p:txBody>
          <a:bodyPr wrap="none" rtlCol="0">
            <a:spAutoFit/>
          </a:bodyPr>
          <a:lstStyle/>
          <a:p>
            <a:r>
              <a:rPr lang="en-GB" sz="3600" b="1" u="sng" dirty="0"/>
              <a:t>YEAR 7 </a:t>
            </a:r>
            <a:endParaRPr lang="en-GB" sz="3600" b="1" u="sng" dirty="0"/>
          </a:p>
        </p:txBody>
      </p:sp>
      <p:sp>
        <p:nvSpPr>
          <p:cNvPr id="7" name="TextBox 6"/>
          <p:cNvSpPr txBox="1"/>
          <p:nvPr/>
        </p:nvSpPr>
        <p:spPr>
          <a:xfrm>
            <a:off x="2046245" y="2648745"/>
            <a:ext cx="3071995" cy="646331"/>
          </a:xfrm>
          <a:prstGeom prst="rect">
            <a:avLst/>
          </a:prstGeom>
          <a:noFill/>
        </p:spPr>
        <p:txBody>
          <a:bodyPr wrap="none" rtlCol="0">
            <a:spAutoFit/>
          </a:bodyPr>
          <a:lstStyle/>
          <a:p>
            <a:r>
              <a:rPr lang="en-GB" sz="3600" dirty="0">
                <a:solidFill>
                  <a:srgbClr val="FF0000"/>
                </a:solidFill>
              </a:rPr>
              <a:t>Subject: French</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266392"/>
            <a:ext cx="5976664" cy="369332"/>
          </a:xfrm>
          <a:prstGeom prst="rect">
            <a:avLst/>
          </a:prstGeom>
          <a:noFill/>
          <a:ln w="12700">
            <a:solidFill>
              <a:schemeClr val="tx1"/>
            </a:solidFill>
          </a:ln>
        </p:spPr>
        <p:txBody>
          <a:bodyPr wrap="square" rtlCol="0">
            <a:spAutoFit/>
          </a:bodyPr>
          <a:lstStyle/>
          <a:p>
            <a:r>
              <a:rPr lang="en-GB" dirty="0"/>
              <a:t>Length of exam: 1 hour (Writing)</a:t>
            </a:r>
            <a:endParaRPr lang="en-GB" dirty="0"/>
          </a:p>
        </p:txBody>
      </p:sp>
      <p:sp>
        <p:nvSpPr>
          <p:cNvPr id="11" name="TextBox 10"/>
          <p:cNvSpPr txBox="1"/>
          <p:nvPr/>
        </p:nvSpPr>
        <p:spPr>
          <a:xfrm>
            <a:off x="419334" y="3691484"/>
            <a:ext cx="5976664" cy="1600438"/>
          </a:xfrm>
          <a:prstGeom prst="rect">
            <a:avLst/>
          </a:prstGeom>
          <a:noFill/>
          <a:ln w="12700">
            <a:solidFill>
              <a:schemeClr val="tx1"/>
            </a:solidFill>
          </a:ln>
        </p:spPr>
        <p:txBody>
          <a:bodyPr wrap="square" rtlCol="0">
            <a:spAutoFit/>
          </a:bodyPr>
          <a:lstStyle/>
          <a:p>
            <a:r>
              <a:rPr lang="en-GB" sz="1400" b="1" dirty="0"/>
              <a:t>Topics: </a:t>
            </a:r>
          </a:p>
          <a:p>
            <a:r>
              <a:rPr lang="en-GB" sz="1400" dirty="0"/>
              <a:t>Pupils have been studying all about their school life and how this can be expressed in French. This includes the names of the school subjects in French and opinions about them,  times and when you have certain lessons, what you like to eat and don’t like to eat and also, what you would like to study in the future. They will be required to write about these aspects during an exam which lasts for an hour in class.</a:t>
            </a:r>
            <a:endParaRPr lang="en-GB" sz="1400" dirty="0"/>
          </a:p>
        </p:txBody>
      </p:sp>
      <p:sp>
        <p:nvSpPr>
          <p:cNvPr id="12" name="TextBox 11"/>
          <p:cNvSpPr txBox="1"/>
          <p:nvPr/>
        </p:nvSpPr>
        <p:spPr>
          <a:xfrm>
            <a:off x="412475" y="5241033"/>
            <a:ext cx="5976664" cy="1200329"/>
          </a:xfrm>
          <a:prstGeom prst="rect">
            <a:avLst/>
          </a:prstGeom>
          <a:noFill/>
          <a:ln w="12700">
            <a:solidFill>
              <a:schemeClr val="tx1"/>
            </a:solidFill>
          </a:ln>
        </p:spPr>
        <p:txBody>
          <a:bodyPr wrap="square" rtlCol="0">
            <a:spAutoFit/>
          </a:bodyPr>
          <a:lstStyle/>
          <a:p>
            <a:r>
              <a:rPr lang="en-GB" sz="1200" b="1" dirty="0"/>
              <a:t>Equipment Required:</a:t>
            </a:r>
          </a:p>
          <a:p>
            <a:pPr marL="171450" indent="-171450">
              <a:buFont typeface="Arial" panose="020B0604020202020204" pitchFamily="34" charset="0"/>
              <a:buChar char="•"/>
            </a:pPr>
            <a:r>
              <a:rPr lang="en-GB" sz="1200" dirty="0"/>
              <a:t>Pen</a:t>
            </a:r>
          </a:p>
          <a:p>
            <a:pPr marL="171450" indent="-171450">
              <a:buFont typeface="Arial" panose="020B0604020202020204" pitchFamily="34" charset="0"/>
              <a:buChar char="•"/>
            </a:pPr>
            <a:r>
              <a:rPr lang="en-GB" sz="1200" dirty="0"/>
              <a:t>Highlighter</a:t>
            </a:r>
          </a:p>
          <a:p>
            <a:pPr marL="171450" indent="-171450">
              <a:buFont typeface="Arial" panose="020B0604020202020204" pitchFamily="34" charset="0"/>
              <a:buChar char="•"/>
            </a:pPr>
            <a:r>
              <a:rPr lang="en-GB" sz="1200" dirty="0"/>
              <a:t>Key Vocabulary (they will have a limit of ten words)</a:t>
            </a:r>
          </a:p>
          <a:p>
            <a:pPr marL="171450" indent="-171450">
              <a:buFont typeface="Arial" panose="020B0604020202020204" pitchFamily="34" charset="0"/>
              <a:buChar char="•"/>
            </a:pPr>
            <a:r>
              <a:rPr lang="en-GB" sz="1200" dirty="0"/>
              <a:t>A plan for how they will structure their writing (in English).</a:t>
            </a:r>
          </a:p>
          <a:p>
            <a:pPr marL="171450" indent="-171450">
              <a:buFont typeface="Arial" panose="020B0604020202020204" pitchFamily="34" charset="0"/>
              <a:buChar char="•"/>
            </a:pPr>
            <a:r>
              <a:rPr lang="en-GB" sz="1200" dirty="0"/>
              <a:t>They will not be allowed to use a dictionary.</a:t>
            </a:r>
          </a:p>
        </p:txBody>
      </p:sp>
      <p:sp>
        <p:nvSpPr>
          <p:cNvPr id="13" name="TextBox 12"/>
          <p:cNvSpPr txBox="1"/>
          <p:nvPr/>
        </p:nvSpPr>
        <p:spPr>
          <a:xfrm>
            <a:off x="412475" y="6442540"/>
            <a:ext cx="5976664" cy="1461939"/>
          </a:xfrm>
          <a:prstGeom prst="rect">
            <a:avLst/>
          </a:prstGeom>
          <a:noFill/>
          <a:ln w="12700">
            <a:solidFill>
              <a:schemeClr val="tx1"/>
            </a:solidFill>
          </a:ln>
        </p:spPr>
        <p:txBody>
          <a:bodyPr wrap="square" rtlCol="0">
            <a:spAutoFit/>
          </a:bodyPr>
          <a:lstStyle/>
          <a:p>
            <a:r>
              <a:rPr lang="en-GB" sz="1100" b="1" dirty="0"/>
              <a:t>Skills Assessed:</a:t>
            </a:r>
          </a:p>
          <a:p>
            <a:r>
              <a:rPr lang="en-GB" sz="1100" dirty="0"/>
              <a:t>Extended writing in French.</a:t>
            </a:r>
          </a:p>
          <a:p>
            <a:r>
              <a:rPr lang="en-GB" sz="1100" dirty="0"/>
              <a:t>Spelling.</a:t>
            </a:r>
          </a:p>
          <a:p>
            <a:r>
              <a:rPr lang="en-GB" sz="1100" dirty="0"/>
              <a:t>Word order.</a:t>
            </a:r>
          </a:p>
          <a:p>
            <a:r>
              <a:rPr lang="en-GB" sz="1100" dirty="0"/>
              <a:t>Grammar targets such as using the correct articles and adjectives for masculine, feminine and plural nouns.</a:t>
            </a:r>
          </a:p>
          <a:p>
            <a:r>
              <a:rPr lang="en-GB" sz="1100" dirty="0"/>
              <a:t>Adapting the present tense with different pronouns to describe others (</a:t>
            </a:r>
            <a:r>
              <a:rPr lang="en-GB" sz="1100" dirty="0" err="1"/>
              <a:t>ie</a:t>
            </a:r>
            <a:r>
              <a:rPr lang="en-GB" sz="1100" dirty="0"/>
              <a:t>: ‘he’, ‘she’, ‘they’)</a:t>
            </a:r>
            <a:endParaRPr lang="en-GB" sz="1600" dirty="0"/>
          </a:p>
          <a:p>
            <a:r>
              <a:rPr lang="en-GB" sz="1100" dirty="0"/>
              <a:t>‘Ambitious’ use of new vocabulary they have learnt themselves.</a:t>
            </a:r>
            <a:endParaRPr lang="en-GB" sz="1100" dirty="0"/>
          </a:p>
        </p:txBody>
      </p:sp>
      <p:sp>
        <p:nvSpPr>
          <p:cNvPr id="14" name="TextBox 13"/>
          <p:cNvSpPr txBox="1"/>
          <p:nvPr/>
        </p:nvSpPr>
        <p:spPr>
          <a:xfrm>
            <a:off x="419334" y="7864143"/>
            <a:ext cx="5976664" cy="830997"/>
          </a:xfrm>
          <a:prstGeom prst="rect">
            <a:avLst/>
          </a:prstGeom>
          <a:noFill/>
          <a:ln w="12700">
            <a:solidFill>
              <a:schemeClr val="tx1"/>
            </a:solidFill>
          </a:ln>
        </p:spPr>
        <p:txBody>
          <a:bodyPr wrap="square" rtlCol="0">
            <a:spAutoFit/>
          </a:bodyPr>
          <a:lstStyle/>
          <a:p>
            <a:r>
              <a:rPr lang="en-GB" sz="1200" b="1" dirty="0"/>
              <a:t>Useful Websites/sources of information:</a:t>
            </a:r>
            <a:br>
              <a:rPr lang="en-GB" sz="1200" b="1" dirty="0"/>
            </a:br>
            <a:r>
              <a:rPr lang="en-GB" sz="1200" dirty="0">
                <a:solidFill>
                  <a:prstClr val="black"/>
                </a:solidFill>
                <a:hlinkClick r:id="rId3"/>
              </a:rPr>
              <a:t>http://www.french-games.net/</a:t>
            </a:r>
            <a:endParaRPr lang="en-GB" sz="1200" dirty="0">
              <a:solidFill>
                <a:prstClr val="black"/>
              </a:solidFill>
            </a:endParaRPr>
          </a:p>
          <a:p>
            <a:r>
              <a:rPr lang="en-GB" sz="1200" dirty="0">
                <a:solidFill>
                  <a:prstClr val="black"/>
                </a:solidFill>
                <a:hlinkClick r:id="rId4"/>
              </a:rPr>
              <a:t>http://www.verb2verbe.com/</a:t>
            </a:r>
            <a:endParaRPr lang="en-GB" sz="1200" dirty="0">
              <a:solidFill>
                <a:prstClr val="black"/>
              </a:solidFill>
            </a:endParaRPr>
          </a:p>
          <a:p>
            <a:r>
              <a:rPr lang="en-GB" sz="1200" dirty="0">
                <a:solidFill>
                  <a:prstClr val="black"/>
                </a:solidFill>
                <a:hlinkClick r:id="rId5"/>
              </a:rPr>
              <a:t>http://www.conjugation-fr.com</a:t>
            </a:r>
            <a:r>
              <a:rPr lang="en-GB" sz="1200" dirty="0">
                <a:solidFill>
                  <a:prstClr val="black"/>
                </a:solidFill>
                <a:hlinkClick r:id="rId5"/>
              </a:rPr>
              <a:t>/</a:t>
            </a:r>
            <a:r>
              <a:rPr lang="en-GB" sz="1200" dirty="0">
                <a:solidFill>
                  <a:prstClr val="black"/>
                </a:solidFill>
              </a:rPr>
              <a:t>  (</a:t>
            </a:r>
            <a:r>
              <a:rPr lang="en-GB" sz="1100" dirty="0">
                <a:solidFill>
                  <a:prstClr val="black"/>
                </a:solidFill>
              </a:rPr>
              <a:t>They will also have a vocabulary booklet to help them to revise.)</a:t>
            </a:r>
            <a:endParaRPr lang="en-GB" sz="1100" dirty="0">
              <a:solidFill>
                <a:prstClr val="black"/>
              </a:solidFill>
            </a:endParaRPr>
          </a:p>
        </p:txBody>
      </p:sp>
      <p:sp>
        <p:nvSpPr>
          <p:cNvPr id="4" name="Title 1"/>
          <p:cNvSpPr>
            <a:spLocks noGrp="1"/>
          </p:cNvSpPr>
          <p:nvPr>
            <p:ph type="title"/>
          </p:nvPr>
        </p:nvSpPr>
        <p:spPr>
          <a:xfrm>
            <a:off x="4005064" y="560512"/>
            <a:ext cx="2462942" cy="492232"/>
          </a:xfrm>
          <a:solidFill>
            <a:schemeClr val="bg1"/>
          </a:solidFill>
        </p:spPr>
        <p:txBody>
          <a:bodyPr>
            <a:normAutofit fontScale="90000"/>
          </a:bodyPr>
          <a:lstStyle/>
          <a:p>
            <a:r>
              <a:rPr lang="en-GB" sz="1200" dirty="0"/>
              <a:t>2019 Assessment Week</a:t>
            </a:r>
            <a:br>
              <a:rPr lang="en-GB" sz="1200" dirty="0"/>
            </a:br>
            <a:r>
              <a:rPr lang="en-GB" sz="1200" dirty="0"/>
              <a:t>Week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3246996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414939"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a:t>
            </a:r>
            <a:endParaRPr lang="en-GB" sz="3600" b="1" u="sng" dirty="0">
              <a:solidFill>
                <a:prstClr val="black"/>
              </a:solidFill>
              <a:latin typeface="Calibri"/>
            </a:endParaRPr>
          </a:p>
        </p:txBody>
      </p:sp>
      <p:sp>
        <p:nvSpPr>
          <p:cNvPr id="6" name="TextBox 5"/>
          <p:cNvSpPr txBox="1"/>
          <p:nvPr/>
        </p:nvSpPr>
        <p:spPr>
          <a:xfrm>
            <a:off x="1652099" y="1248446"/>
            <a:ext cx="4150110"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Year 7 set 4 </a:t>
            </a:r>
            <a:endParaRPr lang="en-GB" sz="3600" dirty="0">
              <a:solidFill>
                <a:srgbClr val="FF0000"/>
              </a:solidFill>
              <a:latin typeface="Calibri"/>
            </a:endParaRPr>
          </a:p>
        </p:txBody>
      </p:sp>
      <p:sp>
        <p:nvSpPr>
          <p:cNvPr id="4" name="TextBox 3"/>
          <p:cNvSpPr txBox="1"/>
          <p:nvPr/>
        </p:nvSpPr>
        <p:spPr>
          <a:xfrm>
            <a:off x="397042" y="2490537"/>
            <a:ext cx="5847347" cy="3877985"/>
          </a:xfrm>
          <a:prstGeom prst="rect">
            <a:avLst/>
          </a:prstGeom>
          <a:noFill/>
          <a:ln w="19050">
            <a:solidFill>
              <a:schemeClr val="tx1"/>
            </a:solidFill>
          </a:ln>
        </p:spPr>
        <p:txBody>
          <a:bodyPr wrap="square" rtlCol="0">
            <a:spAutoFit/>
          </a:bodyPr>
          <a:lstStyle/>
          <a:p>
            <a:r>
              <a:rPr lang="en-GB" dirty="0" smtClean="0"/>
              <a:t>TOPIC:</a:t>
            </a:r>
          </a:p>
          <a:p>
            <a:r>
              <a:rPr lang="en-GB" sz="1200" dirty="0" smtClean="0"/>
              <a:t>Factors and multiples</a:t>
            </a:r>
          </a:p>
          <a:p>
            <a:r>
              <a:rPr lang="en-GB" sz="1200" dirty="0" smtClean="0"/>
              <a:t>Square and cube numbers</a:t>
            </a:r>
          </a:p>
          <a:p>
            <a:r>
              <a:rPr lang="en-GB" sz="1200" dirty="0" smtClean="0"/>
              <a:t>Adding decimals </a:t>
            </a:r>
          </a:p>
          <a:p>
            <a:r>
              <a:rPr lang="en-GB" sz="1200" dirty="0" smtClean="0"/>
              <a:t>Order of operations</a:t>
            </a:r>
          </a:p>
          <a:p>
            <a:r>
              <a:rPr lang="en-GB" sz="1200" dirty="0" smtClean="0"/>
              <a:t>Writing numbers from words</a:t>
            </a:r>
          </a:p>
          <a:p>
            <a:r>
              <a:rPr lang="en-GB" sz="1200" dirty="0" smtClean="0"/>
              <a:t>Measuring and drawing lines </a:t>
            </a:r>
          </a:p>
          <a:p>
            <a:r>
              <a:rPr lang="en-GB" sz="1200" dirty="0" smtClean="0"/>
              <a:t>Rounding </a:t>
            </a:r>
          </a:p>
          <a:p>
            <a:r>
              <a:rPr lang="en-GB" sz="1200" dirty="0" smtClean="0"/>
              <a:t>Reading scales</a:t>
            </a:r>
          </a:p>
          <a:p>
            <a:r>
              <a:rPr lang="en-GB" sz="1200" dirty="0" smtClean="0"/>
              <a:t>Converting between mm, cm and m </a:t>
            </a:r>
          </a:p>
          <a:p>
            <a:r>
              <a:rPr lang="en-GB" sz="1200" dirty="0" smtClean="0"/>
              <a:t>Working out change </a:t>
            </a:r>
          </a:p>
          <a:p>
            <a:r>
              <a:rPr lang="en-GB" sz="1200" dirty="0" smtClean="0"/>
              <a:t>Identifying right angles, parallel sides and shape properties </a:t>
            </a:r>
          </a:p>
          <a:p>
            <a:r>
              <a:rPr lang="en-GB" sz="1200" dirty="0" smtClean="0"/>
              <a:t>Drawing angles </a:t>
            </a:r>
          </a:p>
          <a:p>
            <a:r>
              <a:rPr lang="en-GB" sz="1200" dirty="0" smtClean="0"/>
              <a:t>Working out missing angles on a line and in a full circle</a:t>
            </a:r>
          </a:p>
          <a:p>
            <a:r>
              <a:rPr lang="en-GB" sz="1200" dirty="0" smtClean="0"/>
              <a:t>Ordering decimals</a:t>
            </a:r>
          </a:p>
          <a:p>
            <a:r>
              <a:rPr lang="en-GB" sz="1200" dirty="0" smtClean="0"/>
              <a:t>Perimeter </a:t>
            </a:r>
          </a:p>
          <a:p>
            <a:r>
              <a:rPr lang="en-GB" sz="1200" dirty="0" smtClean="0"/>
              <a:t>Line symmetry and rotational symmetry </a:t>
            </a:r>
          </a:p>
          <a:p>
            <a:r>
              <a:rPr lang="en-GB" sz="1200" dirty="0" smtClean="0"/>
              <a:t>Area of rectangles </a:t>
            </a:r>
          </a:p>
          <a:p>
            <a:r>
              <a:rPr lang="en-GB" sz="1200" dirty="0" smtClean="0"/>
              <a:t>Reading tables</a:t>
            </a:r>
          </a:p>
          <a:p>
            <a:r>
              <a:rPr lang="en-GB" sz="1200" dirty="0" smtClean="0"/>
              <a:t>Mean, median, mode and range </a:t>
            </a:r>
          </a:p>
        </p:txBody>
      </p:sp>
      <p:sp>
        <p:nvSpPr>
          <p:cNvPr id="8" name="TextBox 7"/>
          <p:cNvSpPr txBox="1"/>
          <p:nvPr/>
        </p:nvSpPr>
        <p:spPr>
          <a:xfrm>
            <a:off x="397041" y="6541986"/>
            <a:ext cx="5847347" cy="923330"/>
          </a:xfrm>
          <a:prstGeom prst="rect">
            <a:avLst/>
          </a:prstGeom>
          <a:noFill/>
          <a:ln w="19050">
            <a:solidFill>
              <a:schemeClr val="tx1"/>
            </a:solidFill>
          </a:ln>
        </p:spPr>
        <p:txBody>
          <a:bodyPr wrap="square" rtlCol="0">
            <a:spAutoFit/>
          </a:bodyPr>
          <a:lstStyle/>
          <a:p>
            <a:r>
              <a:rPr lang="en-GB" dirty="0" smtClean="0"/>
              <a:t>Equipment Required:</a:t>
            </a:r>
          </a:p>
          <a:p>
            <a:endParaRPr lang="en-GB" dirty="0"/>
          </a:p>
          <a:p>
            <a:r>
              <a:rPr lang="en-GB" dirty="0" smtClean="0"/>
              <a:t>pen, pencil, ruler </a:t>
            </a:r>
          </a:p>
        </p:txBody>
      </p:sp>
      <p:sp>
        <p:nvSpPr>
          <p:cNvPr id="10" name="TextBox 9"/>
          <p:cNvSpPr txBox="1"/>
          <p:nvPr/>
        </p:nvSpPr>
        <p:spPr>
          <a:xfrm>
            <a:off x="397042" y="7716253"/>
            <a:ext cx="5847347" cy="1754326"/>
          </a:xfrm>
          <a:prstGeom prst="rect">
            <a:avLst/>
          </a:prstGeom>
          <a:noFill/>
          <a:ln w="19050">
            <a:solidFill>
              <a:schemeClr val="tx1"/>
            </a:solidFill>
          </a:ln>
        </p:spPr>
        <p:txBody>
          <a:bodyPr wrap="square" rtlCol="0">
            <a:spAutoFit/>
          </a:bodyPr>
          <a:lstStyle/>
          <a:p>
            <a:r>
              <a:rPr lang="en-GB" dirty="0" smtClean="0"/>
              <a:t>Useful Information:</a:t>
            </a:r>
          </a:p>
          <a:p>
            <a:r>
              <a:rPr lang="en-GB" dirty="0" smtClean="0"/>
              <a:t>Assessment is taking place on Tuesday 9</a:t>
            </a:r>
            <a:r>
              <a:rPr lang="en-GB" baseline="30000" dirty="0" smtClean="0"/>
              <a:t>th</a:t>
            </a:r>
            <a:r>
              <a:rPr lang="en-GB" dirty="0" smtClean="0"/>
              <a:t> April </a:t>
            </a:r>
          </a:p>
          <a:p>
            <a:r>
              <a:rPr lang="en-GB" dirty="0" smtClean="0"/>
              <a:t> Use Mathswatch questions to support your revision </a:t>
            </a:r>
          </a:p>
          <a:p>
            <a:endParaRPr lang="en-GB" dirty="0"/>
          </a:p>
          <a:p>
            <a:endParaRPr lang="en-GB" dirty="0" smtClean="0"/>
          </a:p>
          <a:p>
            <a:endParaRPr lang="en-GB" dirty="0"/>
          </a:p>
        </p:txBody>
      </p:sp>
    </p:spTree>
    <p:extLst>
      <p:ext uri="{BB962C8B-B14F-4D97-AF65-F5344CB8AC3E}">
        <p14:creationId xmlns:p14="http://schemas.microsoft.com/office/powerpoint/2010/main" val="3621717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2143824"/>
            <a:ext cx="1522340" cy="646331"/>
          </a:xfrm>
          <a:prstGeom prst="rect">
            <a:avLst/>
          </a:prstGeom>
          <a:noFill/>
        </p:spPr>
        <p:txBody>
          <a:bodyPr wrap="none" rtlCol="0">
            <a:spAutoFit/>
          </a:bodyPr>
          <a:lstStyle/>
          <a:p>
            <a:r>
              <a:rPr lang="en-GB" sz="3600" b="1" u="sng" dirty="0"/>
              <a:t>YEAR 7</a:t>
            </a:r>
            <a:endParaRPr lang="en-GB" sz="3600" b="1" u="sng" dirty="0"/>
          </a:p>
        </p:txBody>
      </p:sp>
      <p:sp>
        <p:nvSpPr>
          <p:cNvPr id="7" name="TextBox 6"/>
          <p:cNvSpPr txBox="1"/>
          <p:nvPr/>
        </p:nvSpPr>
        <p:spPr>
          <a:xfrm>
            <a:off x="2348880" y="2951372"/>
            <a:ext cx="3310522" cy="646331"/>
          </a:xfrm>
          <a:prstGeom prst="rect">
            <a:avLst/>
          </a:prstGeom>
          <a:noFill/>
        </p:spPr>
        <p:txBody>
          <a:bodyPr wrap="none" rtlCol="0">
            <a:spAutoFit/>
          </a:bodyPr>
          <a:lstStyle/>
          <a:p>
            <a:r>
              <a:rPr lang="en-GB" sz="3600" dirty="0">
                <a:solidFill>
                  <a:srgbClr val="FF0000"/>
                </a:solidFill>
              </a:rPr>
              <a:t>Subject: Science </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728864"/>
            <a:ext cx="5976664" cy="369332"/>
          </a:xfrm>
          <a:prstGeom prst="rect">
            <a:avLst/>
          </a:prstGeom>
          <a:noFill/>
          <a:ln w="12700">
            <a:solidFill>
              <a:schemeClr val="tx1"/>
            </a:solidFill>
          </a:ln>
        </p:spPr>
        <p:txBody>
          <a:bodyPr wrap="square" rtlCol="0">
            <a:spAutoFit/>
          </a:bodyPr>
          <a:lstStyle/>
          <a:p>
            <a:r>
              <a:rPr lang="en-GB" dirty="0"/>
              <a:t>Length of exam: 35 minutes </a:t>
            </a:r>
            <a:endParaRPr lang="en-GB" dirty="0"/>
          </a:p>
        </p:txBody>
      </p:sp>
      <p:sp>
        <p:nvSpPr>
          <p:cNvPr id="11" name="TextBox 10"/>
          <p:cNvSpPr txBox="1"/>
          <p:nvPr/>
        </p:nvSpPr>
        <p:spPr>
          <a:xfrm>
            <a:off x="404664" y="4228676"/>
            <a:ext cx="5976664" cy="892552"/>
          </a:xfrm>
          <a:prstGeom prst="rect">
            <a:avLst/>
          </a:prstGeom>
          <a:noFill/>
          <a:ln w="12700">
            <a:solidFill>
              <a:schemeClr val="tx1"/>
            </a:solidFill>
          </a:ln>
        </p:spPr>
        <p:txBody>
          <a:bodyPr wrap="square" rtlCol="0">
            <a:spAutoFit/>
          </a:bodyPr>
          <a:lstStyle/>
          <a:p>
            <a:r>
              <a:rPr lang="en-GB" sz="1200" b="1" dirty="0"/>
              <a:t>Topics:</a:t>
            </a:r>
          </a:p>
          <a:p>
            <a:endParaRPr lang="en-GB" sz="1200" dirty="0"/>
          </a:p>
          <a:p>
            <a:r>
              <a:rPr lang="en-GB" sz="1600" b="1" dirty="0"/>
              <a:t>Interdependence, Sound and Separation </a:t>
            </a:r>
            <a:r>
              <a:rPr lang="en-GB" sz="1600" b="1" dirty="0"/>
              <a:t>Techniques</a:t>
            </a:r>
            <a:endParaRPr lang="en-GB" sz="1200" dirty="0"/>
          </a:p>
          <a:p>
            <a:endParaRPr lang="en-GB" sz="1200" dirty="0"/>
          </a:p>
        </p:txBody>
      </p:sp>
      <p:sp>
        <p:nvSpPr>
          <p:cNvPr id="12" name="TextBox 11"/>
          <p:cNvSpPr txBox="1"/>
          <p:nvPr/>
        </p:nvSpPr>
        <p:spPr>
          <a:xfrm>
            <a:off x="412475" y="5241033"/>
            <a:ext cx="5976664" cy="1015663"/>
          </a:xfrm>
          <a:prstGeom prst="rect">
            <a:avLst/>
          </a:prstGeom>
          <a:noFill/>
          <a:ln w="12700">
            <a:solidFill>
              <a:schemeClr val="tx1"/>
            </a:solidFill>
          </a:ln>
        </p:spPr>
        <p:txBody>
          <a:bodyPr wrap="square" rtlCol="0">
            <a:spAutoFit/>
          </a:bodyPr>
          <a:lstStyle/>
          <a:p>
            <a:r>
              <a:rPr lang="en-GB" sz="1200" b="1" dirty="0"/>
              <a:t>Equipment Required:</a:t>
            </a:r>
          </a:p>
          <a:p>
            <a:endParaRPr lang="en-GB" sz="1200" dirty="0"/>
          </a:p>
          <a:p>
            <a:r>
              <a:rPr lang="en-GB" sz="1200" dirty="0"/>
              <a:t>Pen, pencil, ruler, rubber, highlighter, calculator</a:t>
            </a:r>
          </a:p>
          <a:p>
            <a:endParaRPr lang="en-GB" sz="1200" dirty="0"/>
          </a:p>
          <a:p>
            <a:endParaRPr lang="en-GB" sz="1200" dirty="0"/>
          </a:p>
        </p:txBody>
      </p:sp>
      <p:sp>
        <p:nvSpPr>
          <p:cNvPr id="13" name="TextBox 12"/>
          <p:cNvSpPr txBox="1"/>
          <p:nvPr/>
        </p:nvSpPr>
        <p:spPr>
          <a:xfrm>
            <a:off x="419334" y="6249144"/>
            <a:ext cx="5976664" cy="2308324"/>
          </a:xfrm>
          <a:prstGeom prst="rect">
            <a:avLst/>
          </a:prstGeom>
          <a:noFill/>
          <a:ln w="12700">
            <a:solidFill>
              <a:schemeClr val="tx1"/>
            </a:solidFill>
          </a:ln>
        </p:spPr>
        <p:txBody>
          <a:bodyPr wrap="square" rtlCol="0">
            <a:spAutoFit/>
          </a:bodyPr>
          <a:lstStyle/>
          <a:p>
            <a:r>
              <a:rPr lang="en-GB" sz="1200" b="1" dirty="0"/>
              <a:t>Skills Assessed:</a:t>
            </a:r>
          </a:p>
          <a:p>
            <a:r>
              <a:rPr lang="en-GB" sz="1200" b="1" dirty="0"/>
              <a:t>Knowledge of key words</a:t>
            </a:r>
          </a:p>
          <a:p>
            <a:r>
              <a:rPr lang="en-GB" sz="1200" b="1" dirty="0"/>
              <a:t>Literacy</a:t>
            </a:r>
          </a:p>
          <a:p>
            <a:r>
              <a:rPr lang="en-GB" sz="1200" b="1" dirty="0"/>
              <a:t>Numeracy</a:t>
            </a:r>
          </a:p>
          <a:p>
            <a:r>
              <a:rPr lang="en-GB" sz="1200" b="1" dirty="0"/>
              <a:t>Analysing graphs, data in tables</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p:txBody>
      </p:sp>
      <p:sp>
        <p:nvSpPr>
          <p:cNvPr id="14" name="TextBox 13"/>
          <p:cNvSpPr txBox="1"/>
          <p:nvPr/>
        </p:nvSpPr>
        <p:spPr>
          <a:xfrm>
            <a:off x="419334" y="7864142"/>
            <a:ext cx="5976664" cy="1292662"/>
          </a:xfrm>
          <a:prstGeom prst="rect">
            <a:avLst/>
          </a:prstGeom>
          <a:noFill/>
          <a:ln w="12700">
            <a:solidFill>
              <a:schemeClr val="tx1"/>
            </a:solidFill>
          </a:ln>
        </p:spPr>
        <p:txBody>
          <a:bodyPr wrap="square" rtlCol="0">
            <a:spAutoFit/>
          </a:bodyPr>
          <a:lstStyle/>
          <a:p>
            <a:r>
              <a:rPr lang="en-GB" sz="1200" b="1" dirty="0"/>
              <a:t>Useful Websites/sources of information:</a:t>
            </a:r>
          </a:p>
          <a:p>
            <a:r>
              <a:rPr lang="en-GB" sz="1200" b="1" dirty="0"/>
              <a:t>Your class book</a:t>
            </a:r>
          </a:p>
          <a:p>
            <a:r>
              <a:rPr lang="en-GB" dirty="0">
                <a:hlinkClick r:id="rId3"/>
              </a:rPr>
              <a:t>https</a:t>
            </a:r>
            <a:r>
              <a:rPr lang="en-GB" dirty="0">
                <a:hlinkClick r:id="rId3"/>
              </a:rPr>
              <a:t>://</a:t>
            </a:r>
            <a:r>
              <a:rPr lang="en-GB" dirty="0">
                <a:hlinkClick r:id="rId3"/>
              </a:rPr>
              <a:t>www.bbc.com/education/levels/z4kw2hv</a:t>
            </a:r>
            <a:endParaRPr lang="en-GB" dirty="0"/>
          </a:p>
          <a:p>
            <a:endParaRPr lang="en-GB" dirty="0"/>
          </a:p>
          <a:p>
            <a:endParaRPr lang="en-GB" dirty="0"/>
          </a:p>
        </p:txBody>
      </p:sp>
      <p:sp>
        <p:nvSpPr>
          <p:cNvPr id="4" name="Title 1"/>
          <p:cNvSpPr>
            <a:spLocks noGrp="1"/>
          </p:cNvSpPr>
          <p:nvPr>
            <p:ph type="title"/>
          </p:nvPr>
        </p:nvSpPr>
        <p:spPr>
          <a:xfrm>
            <a:off x="4149080" y="560512"/>
            <a:ext cx="2520280" cy="492232"/>
          </a:xfrm>
          <a:solidFill>
            <a:schemeClr val="bg1"/>
          </a:solidFill>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191078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1991212"/>
            <a:ext cx="1626536" cy="646331"/>
          </a:xfrm>
          <a:prstGeom prst="rect">
            <a:avLst/>
          </a:prstGeom>
          <a:noFill/>
        </p:spPr>
        <p:txBody>
          <a:bodyPr wrap="none" rtlCol="0">
            <a:spAutoFit/>
          </a:bodyPr>
          <a:lstStyle/>
          <a:p>
            <a:r>
              <a:rPr lang="en-GB" sz="3600" b="1" u="sng" dirty="0"/>
              <a:t>YEAR 7 </a:t>
            </a:r>
            <a:endParaRPr lang="en-GB" sz="3600" b="1" u="sng" dirty="0"/>
          </a:p>
        </p:txBody>
      </p:sp>
      <p:sp>
        <p:nvSpPr>
          <p:cNvPr id="7" name="TextBox 6"/>
          <p:cNvSpPr txBox="1"/>
          <p:nvPr/>
        </p:nvSpPr>
        <p:spPr>
          <a:xfrm>
            <a:off x="1960644" y="2620062"/>
            <a:ext cx="3243196" cy="646331"/>
          </a:xfrm>
          <a:prstGeom prst="rect">
            <a:avLst/>
          </a:prstGeom>
          <a:noFill/>
        </p:spPr>
        <p:txBody>
          <a:bodyPr wrap="none" rtlCol="0">
            <a:spAutoFit/>
          </a:bodyPr>
          <a:lstStyle/>
          <a:p>
            <a:r>
              <a:rPr lang="en-GB" sz="3600" dirty="0">
                <a:solidFill>
                  <a:schemeClr val="accent6">
                    <a:lumMod val="75000"/>
                  </a:schemeClr>
                </a:solidFill>
              </a:rPr>
              <a:t>Subject: Spanish</a:t>
            </a:r>
            <a:endParaRPr lang="en-GB" sz="3600" dirty="0">
              <a:solidFill>
                <a:schemeClr val="accent6">
                  <a:lumMod val="75000"/>
                </a:schemeClr>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266392"/>
            <a:ext cx="5976664" cy="369332"/>
          </a:xfrm>
          <a:prstGeom prst="rect">
            <a:avLst/>
          </a:prstGeom>
          <a:noFill/>
          <a:ln w="12700">
            <a:solidFill>
              <a:schemeClr val="tx1"/>
            </a:solidFill>
          </a:ln>
        </p:spPr>
        <p:txBody>
          <a:bodyPr wrap="square" rtlCol="0">
            <a:spAutoFit/>
          </a:bodyPr>
          <a:lstStyle/>
          <a:p>
            <a:r>
              <a:rPr lang="en-GB" dirty="0"/>
              <a:t>Length of exam: 1 hour.</a:t>
            </a:r>
            <a:endParaRPr lang="en-GB" dirty="0"/>
          </a:p>
        </p:txBody>
      </p:sp>
      <p:sp>
        <p:nvSpPr>
          <p:cNvPr id="11" name="TextBox 10"/>
          <p:cNvSpPr txBox="1"/>
          <p:nvPr/>
        </p:nvSpPr>
        <p:spPr>
          <a:xfrm>
            <a:off x="431085" y="3694456"/>
            <a:ext cx="5976664" cy="1546577"/>
          </a:xfrm>
          <a:prstGeom prst="rect">
            <a:avLst/>
          </a:prstGeom>
          <a:noFill/>
          <a:ln w="12700">
            <a:solidFill>
              <a:schemeClr val="tx1"/>
            </a:solidFill>
          </a:ln>
        </p:spPr>
        <p:txBody>
          <a:bodyPr wrap="square" rtlCol="0">
            <a:spAutoFit/>
          </a:bodyPr>
          <a:lstStyle/>
          <a:p>
            <a:r>
              <a:rPr lang="en-GB" sz="1350" b="1" u="sng" dirty="0"/>
              <a:t>Topics: </a:t>
            </a:r>
          </a:p>
          <a:p>
            <a:r>
              <a:rPr lang="en-GB" sz="1350" dirty="0"/>
              <a:t>Pupils have been learning at topic called ‘</a:t>
            </a:r>
            <a:r>
              <a:rPr lang="en-GB" sz="1350" dirty="0" err="1"/>
              <a:t>Mi</a:t>
            </a:r>
            <a:r>
              <a:rPr lang="en-GB" sz="1350" dirty="0"/>
              <a:t> </a:t>
            </a:r>
            <a:r>
              <a:rPr lang="en-GB" sz="1350" dirty="0" err="1"/>
              <a:t>Insti</a:t>
            </a:r>
            <a:r>
              <a:rPr lang="en-GB" sz="1350" dirty="0"/>
              <a:t>’ which is all about their school life and how to describe it in Spanish. This includes what subjects they study, their opinions about different subjects, what there is in their school, what they do at </a:t>
            </a:r>
            <a:r>
              <a:rPr lang="en-GB" sz="1350" dirty="0" err="1"/>
              <a:t>breaktime</a:t>
            </a:r>
            <a:r>
              <a:rPr lang="en-GB" sz="1350" dirty="0"/>
              <a:t> and their opinions as well as telling the time in Spanish. For their exam, they will be required to write about all of these aspects for within an hour in as much detail as they can.</a:t>
            </a:r>
            <a:endParaRPr lang="en-GB" sz="1350" dirty="0"/>
          </a:p>
        </p:txBody>
      </p:sp>
      <p:sp>
        <p:nvSpPr>
          <p:cNvPr id="12" name="TextBox 11"/>
          <p:cNvSpPr txBox="1"/>
          <p:nvPr/>
        </p:nvSpPr>
        <p:spPr>
          <a:xfrm>
            <a:off x="412475" y="5241033"/>
            <a:ext cx="5976664" cy="1200329"/>
          </a:xfrm>
          <a:prstGeom prst="rect">
            <a:avLst/>
          </a:prstGeom>
          <a:noFill/>
          <a:ln w="12700">
            <a:solidFill>
              <a:schemeClr val="tx1"/>
            </a:solidFill>
          </a:ln>
        </p:spPr>
        <p:txBody>
          <a:bodyPr wrap="square" rtlCol="0">
            <a:spAutoFit/>
          </a:bodyPr>
          <a:lstStyle/>
          <a:p>
            <a:r>
              <a:rPr lang="en-GB" sz="1200" b="1" u="sng" dirty="0"/>
              <a:t>Equipment Required:</a:t>
            </a:r>
          </a:p>
          <a:p>
            <a:pPr marL="171450" indent="-171450">
              <a:buFont typeface="Arial" panose="020B0604020202020204" pitchFamily="34" charset="0"/>
              <a:buChar char="•"/>
            </a:pPr>
            <a:r>
              <a:rPr lang="en-GB" sz="1200" dirty="0"/>
              <a:t>Pen</a:t>
            </a:r>
          </a:p>
          <a:p>
            <a:pPr marL="171450" indent="-171450">
              <a:buFont typeface="Arial" panose="020B0604020202020204" pitchFamily="34" charset="0"/>
              <a:buChar char="•"/>
            </a:pPr>
            <a:r>
              <a:rPr lang="en-GB" sz="1200" dirty="0"/>
              <a:t>Highlighter</a:t>
            </a:r>
          </a:p>
          <a:p>
            <a:pPr marL="171450" indent="-171450">
              <a:buFont typeface="Arial" panose="020B0604020202020204" pitchFamily="34" charset="0"/>
              <a:buChar char="•"/>
            </a:pPr>
            <a:r>
              <a:rPr lang="en-GB" sz="1200" dirty="0"/>
              <a:t>Key Vocabulary (they will have a limit of ten words)</a:t>
            </a:r>
          </a:p>
          <a:p>
            <a:pPr marL="171450" indent="-171450">
              <a:buFont typeface="Arial" panose="020B0604020202020204" pitchFamily="34" charset="0"/>
              <a:buChar char="•"/>
            </a:pPr>
            <a:r>
              <a:rPr lang="en-GB" sz="1200" dirty="0"/>
              <a:t>A plan for how they will structure their writing (in English).</a:t>
            </a:r>
          </a:p>
          <a:p>
            <a:pPr marL="171450" indent="-171450">
              <a:buFont typeface="Arial" panose="020B0604020202020204" pitchFamily="34" charset="0"/>
              <a:buChar char="•"/>
            </a:pPr>
            <a:r>
              <a:rPr lang="en-GB" sz="1200" dirty="0"/>
              <a:t>They will not be allowed to use a dictionary.</a:t>
            </a:r>
          </a:p>
        </p:txBody>
      </p:sp>
      <p:sp>
        <p:nvSpPr>
          <p:cNvPr id="13" name="TextBox 12"/>
          <p:cNvSpPr txBox="1"/>
          <p:nvPr/>
        </p:nvSpPr>
        <p:spPr>
          <a:xfrm>
            <a:off x="412475" y="6442539"/>
            <a:ext cx="5976664" cy="1446550"/>
          </a:xfrm>
          <a:prstGeom prst="rect">
            <a:avLst/>
          </a:prstGeom>
          <a:noFill/>
          <a:ln w="12700">
            <a:solidFill>
              <a:schemeClr val="tx1"/>
            </a:solidFill>
          </a:ln>
        </p:spPr>
        <p:txBody>
          <a:bodyPr wrap="square" rtlCol="0">
            <a:spAutoFit/>
          </a:bodyPr>
          <a:lstStyle/>
          <a:p>
            <a:r>
              <a:rPr lang="en-GB" sz="1100" b="1" u="sng" dirty="0"/>
              <a:t>Skills Assessed:</a:t>
            </a:r>
          </a:p>
          <a:p>
            <a:r>
              <a:rPr lang="en-GB" sz="1100" b="1" dirty="0"/>
              <a:t>Extended writing in Spanish.</a:t>
            </a:r>
          </a:p>
          <a:p>
            <a:r>
              <a:rPr lang="en-GB" sz="1100" dirty="0"/>
              <a:t>Ability to form sentences with the correct punctuation.</a:t>
            </a:r>
          </a:p>
          <a:p>
            <a:r>
              <a:rPr lang="en-GB" sz="1100" dirty="0"/>
              <a:t>Including the correct spellings of vocabulary.</a:t>
            </a:r>
          </a:p>
          <a:p>
            <a:r>
              <a:rPr lang="en-GB" sz="1100" dirty="0"/>
              <a:t>An understanding of how spellings change depending on whether nouns are masculine, feminine or plural.</a:t>
            </a:r>
          </a:p>
          <a:p>
            <a:r>
              <a:rPr lang="en-GB" sz="1100" dirty="0"/>
              <a:t>Using conjunctions and opinions to extend sentences.</a:t>
            </a:r>
            <a:endParaRPr lang="en-GB" sz="1600" dirty="0"/>
          </a:p>
          <a:p>
            <a:r>
              <a:rPr lang="en-GB" sz="1100" dirty="0"/>
              <a:t>Writing in small paragraphs in Spanish.</a:t>
            </a:r>
            <a:endParaRPr lang="en-GB" sz="1100" dirty="0"/>
          </a:p>
        </p:txBody>
      </p:sp>
      <p:sp>
        <p:nvSpPr>
          <p:cNvPr id="14" name="TextBox 13"/>
          <p:cNvSpPr txBox="1"/>
          <p:nvPr/>
        </p:nvSpPr>
        <p:spPr>
          <a:xfrm>
            <a:off x="419334" y="7864143"/>
            <a:ext cx="5976664" cy="830997"/>
          </a:xfrm>
          <a:prstGeom prst="rect">
            <a:avLst/>
          </a:prstGeom>
          <a:noFill/>
          <a:ln w="12700">
            <a:solidFill>
              <a:schemeClr val="tx1"/>
            </a:solidFill>
          </a:ln>
        </p:spPr>
        <p:txBody>
          <a:bodyPr wrap="square" rtlCol="0">
            <a:spAutoFit/>
          </a:bodyPr>
          <a:lstStyle/>
          <a:p>
            <a:r>
              <a:rPr lang="en-GB" sz="1200" b="1" dirty="0"/>
              <a:t>Useful Websites/sources of information:</a:t>
            </a:r>
            <a:br>
              <a:rPr lang="en-GB" sz="1200" b="1" dirty="0"/>
            </a:br>
            <a:r>
              <a:rPr lang="en-GB" sz="1200" dirty="0">
                <a:solidFill>
                  <a:prstClr val="black"/>
                </a:solidFill>
                <a:hlinkClick r:id="rId3"/>
              </a:rPr>
              <a:t>http://www.spanish-games.net</a:t>
            </a:r>
            <a:r>
              <a:rPr lang="en-GB" sz="1200" dirty="0">
                <a:solidFill>
                  <a:prstClr val="black"/>
                </a:solidFill>
                <a:hlinkClick r:id="rId3"/>
              </a:rPr>
              <a:t>/</a:t>
            </a:r>
            <a:endParaRPr lang="en-GB" sz="1200" dirty="0">
              <a:solidFill>
                <a:prstClr val="black"/>
              </a:solidFill>
            </a:endParaRPr>
          </a:p>
          <a:p>
            <a:r>
              <a:rPr lang="en-GB" sz="1200" dirty="0">
                <a:solidFill>
                  <a:prstClr val="black"/>
                </a:solidFill>
                <a:hlinkClick r:id="rId4"/>
              </a:rPr>
              <a:t>http://www.duolingo.com</a:t>
            </a:r>
            <a:endParaRPr lang="en-GB" sz="1200" dirty="0">
              <a:solidFill>
                <a:prstClr val="black"/>
              </a:solidFill>
            </a:endParaRPr>
          </a:p>
          <a:p>
            <a:r>
              <a:rPr lang="en-GB" sz="1200" dirty="0">
                <a:solidFill>
                  <a:prstClr val="black"/>
                </a:solidFill>
                <a:hlinkClick r:id="rId5"/>
              </a:rPr>
              <a:t>https://</a:t>
            </a:r>
            <a:r>
              <a:rPr lang="en-GB" sz="1200" dirty="0">
                <a:solidFill>
                  <a:prstClr val="black"/>
                </a:solidFill>
                <a:hlinkClick r:id="rId5"/>
              </a:rPr>
              <a:t>rockalingua.com/games/colors</a:t>
            </a:r>
            <a:endParaRPr lang="en-GB" sz="1200" dirty="0">
              <a:solidFill>
                <a:prstClr val="black"/>
              </a:solidFill>
            </a:endParaRPr>
          </a:p>
        </p:txBody>
      </p:sp>
      <p:sp>
        <p:nvSpPr>
          <p:cNvPr id="16" name="Title 1"/>
          <p:cNvSpPr>
            <a:spLocks noGrp="1"/>
          </p:cNvSpPr>
          <p:nvPr>
            <p:ph type="title"/>
          </p:nvPr>
        </p:nvSpPr>
        <p:spPr>
          <a:xfrm>
            <a:off x="4005064" y="560512"/>
            <a:ext cx="2462942" cy="492232"/>
          </a:xfrm>
          <a:solidFill>
            <a:schemeClr val="bg1"/>
          </a:solidFill>
        </p:spPr>
        <p:txBody>
          <a:bodyPr>
            <a:normAutofit fontScale="90000"/>
          </a:bodyPr>
          <a:lstStyle/>
          <a:p>
            <a:r>
              <a:rPr lang="en-GB" sz="1200" dirty="0"/>
              <a:t>2019 Assessment Week</a:t>
            </a:r>
            <a:br>
              <a:rPr lang="en-GB" sz="1200" dirty="0"/>
            </a:br>
            <a:r>
              <a:rPr lang="en-GB" sz="1200" dirty="0"/>
              <a:t>Week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1467458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648978"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a:t>
            </a:r>
            <a:r>
              <a:rPr lang="en-GB" sz="3600" b="1" u="sng" dirty="0">
                <a:solidFill>
                  <a:prstClr val="black"/>
                </a:solidFill>
                <a:latin typeface="Calibri"/>
              </a:rPr>
              <a:t>7</a:t>
            </a:r>
          </a:p>
        </p:txBody>
      </p:sp>
      <p:sp>
        <p:nvSpPr>
          <p:cNvPr id="6" name="TextBox 5"/>
          <p:cNvSpPr txBox="1"/>
          <p:nvPr/>
        </p:nvSpPr>
        <p:spPr>
          <a:xfrm>
            <a:off x="1652099" y="1248446"/>
            <a:ext cx="5192319" cy="646331"/>
          </a:xfrm>
          <a:prstGeom prst="rect">
            <a:avLst/>
          </a:prstGeom>
          <a:noFill/>
        </p:spPr>
        <p:txBody>
          <a:bodyPr wrap="none" rtlCol="0">
            <a:spAutoFit/>
          </a:bodyPr>
          <a:lstStyle/>
          <a:p>
            <a:pPr defTabSz="914400">
              <a:defRPr/>
            </a:pPr>
            <a:r>
              <a:rPr lang="en-GB" sz="3600" dirty="0">
                <a:solidFill>
                  <a:srgbClr val="FF0000"/>
                </a:solidFill>
              </a:rPr>
              <a:t>Subject: Computer Science</a:t>
            </a:r>
            <a:endParaRPr lang="en-GB" sz="3600" dirty="0">
              <a:solidFill>
                <a:srgbClr val="FF0000"/>
              </a:solidFill>
              <a:latin typeface="Calibri"/>
            </a:endParaRPr>
          </a:p>
        </p:txBody>
      </p:sp>
      <p:sp>
        <p:nvSpPr>
          <p:cNvPr id="4" name="TextBox 3"/>
          <p:cNvSpPr txBox="1"/>
          <p:nvPr/>
        </p:nvSpPr>
        <p:spPr>
          <a:xfrm>
            <a:off x="397042" y="2490537"/>
            <a:ext cx="5847347" cy="1754326"/>
          </a:xfrm>
          <a:prstGeom prst="rect">
            <a:avLst/>
          </a:prstGeom>
          <a:noFill/>
          <a:ln w="19050">
            <a:solidFill>
              <a:schemeClr val="tx1"/>
            </a:solidFill>
          </a:ln>
        </p:spPr>
        <p:txBody>
          <a:bodyPr wrap="square" rtlCol="0">
            <a:spAutoFit/>
          </a:bodyPr>
          <a:lstStyle/>
          <a:p>
            <a:r>
              <a:rPr lang="en-GB" dirty="0" smtClean="0"/>
              <a:t>TOPIC:</a:t>
            </a:r>
          </a:p>
          <a:p>
            <a:r>
              <a:rPr lang="en-GB" b="1" dirty="0">
                <a:solidFill>
                  <a:schemeClr val="accent6">
                    <a:lumMod val="75000"/>
                  </a:schemeClr>
                </a:solidFill>
              </a:rPr>
              <a:t>Computational Thinking, Algorithms &amp; Programming : </a:t>
            </a:r>
          </a:p>
          <a:p>
            <a:r>
              <a:rPr lang="en-GB" b="1" dirty="0">
                <a:solidFill>
                  <a:schemeClr val="accent6">
                    <a:lumMod val="75000"/>
                  </a:schemeClr>
                </a:solidFill>
              </a:rPr>
              <a:t>2.2</a:t>
            </a:r>
            <a:r>
              <a:rPr lang="en-GB" dirty="0"/>
              <a:t> Programing Techniques : </a:t>
            </a:r>
            <a:r>
              <a:rPr lang="en-GB" b="1" dirty="0"/>
              <a:t>The use of </a:t>
            </a:r>
            <a:r>
              <a:rPr lang="en-GB" b="1" dirty="0" smtClean="0"/>
              <a:t>sequence and selection </a:t>
            </a:r>
            <a:r>
              <a:rPr lang="en-GB" b="1" dirty="0"/>
              <a:t>within games</a:t>
            </a:r>
          </a:p>
          <a:p>
            <a:r>
              <a:rPr lang="en-GB" b="1" dirty="0">
                <a:solidFill>
                  <a:schemeClr val="accent6">
                    <a:lumMod val="75000"/>
                  </a:schemeClr>
                </a:solidFill>
              </a:rPr>
              <a:t>Digital Threats : </a:t>
            </a:r>
            <a:r>
              <a:rPr lang="en-GB" b="1" dirty="0"/>
              <a:t>Smart Phone / Technology awareness</a:t>
            </a:r>
          </a:p>
          <a:p>
            <a:endParaRPr lang="en-GB" dirty="0"/>
          </a:p>
        </p:txBody>
      </p:sp>
      <p:sp>
        <p:nvSpPr>
          <p:cNvPr id="10" name="TextBox 9"/>
          <p:cNvSpPr txBox="1"/>
          <p:nvPr/>
        </p:nvSpPr>
        <p:spPr>
          <a:xfrm>
            <a:off x="397042" y="7830564"/>
            <a:ext cx="5847347" cy="1477328"/>
          </a:xfrm>
          <a:prstGeom prst="rect">
            <a:avLst/>
          </a:prstGeom>
          <a:noFill/>
          <a:ln w="19050">
            <a:solidFill>
              <a:schemeClr val="tx1"/>
            </a:solidFill>
          </a:ln>
        </p:spPr>
        <p:txBody>
          <a:bodyPr wrap="square" rtlCol="0">
            <a:spAutoFit/>
          </a:bodyPr>
          <a:lstStyle/>
          <a:p>
            <a:r>
              <a:rPr lang="en-GB" dirty="0" smtClean="0"/>
              <a:t>Useful Information:</a:t>
            </a:r>
          </a:p>
          <a:p>
            <a:r>
              <a:rPr lang="en-GB" dirty="0">
                <a:hlinkClick r:id="rId3"/>
              </a:rPr>
              <a:t>http://www.teach-ict.com</a:t>
            </a:r>
            <a:r>
              <a:rPr lang="en-GB" dirty="0" smtClean="0">
                <a:hlinkClick r:id="rId3"/>
              </a:rPr>
              <a:t>/</a:t>
            </a:r>
            <a:endParaRPr lang="en-GB" dirty="0" smtClean="0"/>
          </a:p>
          <a:p>
            <a:r>
              <a:rPr lang="en-GB" dirty="0">
                <a:hlinkClick r:id="rId4"/>
              </a:rPr>
              <a:t>https://scratch.mit.edu</a:t>
            </a:r>
            <a:r>
              <a:rPr lang="en-GB" dirty="0" smtClean="0">
                <a:hlinkClick r:id="rId4"/>
              </a:rPr>
              <a:t>/</a:t>
            </a:r>
            <a:r>
              <a:rPr lang="en-GB" dirty="0" smtClean="0"/>
              <a:t> </a:t>
            </a:r>
            <a:endParaRPr lang="en-GB" dirty="0"/>
          </a:p>
          <a:p>
            <a:endParaRPr lang="en-GB" dirty="0" smtClean="0"/>
          </a:p>
          <a:p>
            <a:endParaRPr lang="en-GB" dirty="0"/>
          </a:p>
        </p:txBody>
      </p:sp>
      <p:sp>
        <p:nvSpPr>
          <p:cNvPr id="12" name="TextBox 11"/>
          <p:cNvSpPr txBox="1"/>
          <p:nvPr/>
        </p:nvSpPr>
        <p:spPr>
          <a:xfrm>
            <a:off x="397041" y="5489395"/>
            <a:ext cx="5847347" cy="1754326"/>
          </a:xfrm>
          <a:prstGeom prst="rect">
            <a:avLst/>
          </a:prstGeom>
          <a:noFill/>
          <a:ln w="19050">
            <a:solidFill>
              <a:schemeClr val="tx1"/>
            </a:solidFill>
          </a:ln>
        </p:spPr>
        <p:txBody>
          <a:bodyPr wrap="square" rtlCol="0">
            <a:spAutoFit/>
          </a:bodyPr>
          <a:lstStyle/>
          <a:p>
            <a:r>
              <a:rPr lang="en-GB" dirty="0"/>
              <a:t>Equipment Required:</a:t>
            </a:r>
          </a:p>
          <a:p>
            <a:r>
              <a:rPr lang="en-GB" b="1" dirty="0"/>
              <a:t>Equipment Required: 	</a:t>
            </a:r>
          </a:p>
          <a:p>
            <a:r>
              <a:rPr lang="en-GB" b="1" dirty="0"/>
              <a:t>		Pen, </a:t>
            </a:r>
          </a:p>
          <a:p>
            <a:r>
              <a:rPr lang="en-GB" b="1" dirty="0"/>
              <a:t>		Pencil</a:t>
            </a:r>
          </a:p>
          <a:p>
            <a:r>
              <a:rPr lang="en-GB" b="1" dirty="0"/>
              <a:t>		Ruler</a:t>
            </a:r>
          </a:p>
          <a:p>
            <a:endParaRPr lang="en-GB" dirty="0"/>
          </a:p>
        </p:txBody>
      </p:sp>
    </p:spTree>
    <p:extLst>
      <p:ext uri="{BB962C8B-B14F-4D97-AF65-F5344CB8AC3E}">
        <p14:creationId xmlns:p14="http://schemas.microsoft.com/office/powerpoint/2010/main" val="1542396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87563" cy="280311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08962" y="2152275"/>
            <a:ext cx="3437929" cy="646331"/>
          </a:xfrm>
          <a:prstGeom prst="rect">
            <a:avLst/>
          </a:prstGeom>
          <a:noFill/>
        </p:spPr>
        <p:txBody>
          <a:bodyPr wrap="none" rtlCol="0">
            <a:spAutoFit/>
          </a:bodyPr>
          <a:lstStyle/>
          <a:p>
            <a:r>
              <a:rPr lang="en-GB" sz="3600" b="1" u="sng" dirty="0"/>
              <a:t>YEAR 7 – Block 3 </a:t>
            </a:r>
            <a:endParaRPr lang="en-GB" sz="3600" b="1" u="sng" dirty="0"/>
          </a:p>
        </p:txBody>
      </p:sp>
      <p:sp>
        <p:nvSpPr>
          <p:cNvPr id="7" name="TextBox 6"/>
          <p:cNvSpPr txBox="1"/>
          <p:nvPr/>
        </p:nvSpPr>
        <p:spPr>
          <a:xfrm>
            <a:off x="2045604" y="2951372"/>
            <a:ext cx="3073277" cy="646331"/>
          </a:xfrm>
          <a:prstGeom prst="rect">
            <a:avLst/>
          </a:prstGeom>
          <a:noFill/>
        </p:spPr>
        <p:txBody>
          <a:bodyPr wrap="none" rtlCol="0">
            <a:spAutoFit/>
          </a:bodyPr>
          <a:lstStyle/>
          <a:p>
            <a:r>
              <a:rPr lang="en-GB" sz="3600" dirty="0">
                <a:solidFill>
                  <a:srgbClr val="FF0000"/>
                </a:solidFill>
              </a:rPr>
              <a:t>Subject: Dance </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289950" y="3760222"/>
            <a:ext cx="6235393" cy="338554"/>
          </a:xfrm>
          <a:prstGeom prst="rect">
            <a:avLst/>
          </a:prstGeom>
          <a:noFill/>
          <a:ln w="12700">
            <a:solidFill>
              <a:schemeClr val="tx1"/>
            </a:solidFill>
          </a:ln>
        </p:spPr>
        <p:txBody>
          <a:bodyPr wrap="square" rtlCol="0">
            <a:spAutoFit/>
          </a:bodyPr>
          <a:lstStyle/>
          <a:p>
            <a:r>
              <a:rPr lang="en-GB" sz="1600" dirty="0"/>
              <a:t>Length of exam: 1hr (Practical) 30 mins (Written) </a:t>
            </a:r>
            <a:endParaRPr lang="en-GB" sz="1600" dirty="0"/>
          </a:p>
        </p:txBody>
      </p:sp>
      <p:sp>
        <p:nvSpPr>
          <p:cNvPr id="11" name="TextBox 10"/>
          <p:cNvSpPr txBox="1"/>
          <p:nvPr/>
        </p:nvSpPr>
        <p:spPr>
          <a:xfrm>
            <a:off x="309916" y="4129625"/>
            <a:ext cx="6236019" cy="861774"/>
          </a:xfrm>
          <a:prstGeom prst="rect">
            <a:avLst/>
          </a:prstGeom>
          <a:noFill/>
          <a:ln w="12700">
            <a:solidFill>
              <a:schemeClr val="tx1"/>
            </a:solidFill>
          </a:ln>
        </p:spPr>
        <p:txBody>
          <a:bodyPr wrap="square" rtlCol="0">
            <a:spAutoFit/>
          </a:bodyPr>
          <a:lstStyle/>
          <a:p>
            <a:r>
              <a:rPr lang="en-GB" sz="1400" b="1" dirty="0"/>
              <a:t>Topics: </a:t>
            </a:r>
          </a:p>
          <a:p>
            <a:pPr marL="171450" indent="-171450">
              <a:buFont typeface="Arial" panose="020B0604020202020204" pitchFamily="34" charset="0"/>
              <a:buChar char="•"/>
            </a:pPr>
            <a:r>
              <a:rPr lang="en-GB" sz="1200" dirty="0"/>
              <a:t>Musical Theatre </a:t>
            </a:r>
          </a:p>
          <a:p>
            <a:pPr marL="171450" indent="-171450">
              <a:buFont typeface="Arial" panose="020B0604020202020204" pitchFamily="34" charset="0"/>
              <a:buChar char="•"/>
            </a:pPr>
            <a:r>
              <a:rPr lang="en-GB" sz="1200" dirty="0"/>
              <a:t>Dance skills used in Musical Theatre</a:t>
            </a:r>
          </a:p>
          <a:p>
            <a:pPr marL="171450" indent="-171450">
              <a:buFont typeface="Arial" panose="020B0604020202020204" pitchFamily="34" charset="0"/>
              <a:buChar char="•"/>
            </a:pPr>
            <a:r>
              <a:rPr lang="en-GB" sz="1200" dirty="0"/>
              <a:t>Singing skills used in Musical Theatre </a:t>
            </a:r>
          </a:p>
        </p:txBody>
      </p:sp>
      <p:sp>
        <p:nvSpPr>
          <p:cNvPr id="12" name="TextBox 11"/>
          <p:cNvSpPr txBox="1"/>
          <p:nvPr/>
        </p:nvSpPr>
        <p:spPr>
          <a:xfrm>
            <a:off x="301161" y="5090916"/>
            <a:ext cx="6236018" cy="1600438"/>
          </a:xfrm>
          <a:prstGeom prst="rect">
            <a:avLst/>
          </a:prstGeom>
          <a:noFill/>
          <a:ln w="12700">
            <a:solidFill>
              <a:schemeClr val="tx1"/>
            </a:solidFill>
          </a:ln>
        </p:spPr>
        <p:txBody>
          <a:bodyPr wrap="square" rtlCol="0">
            <a:spAutoFit/>
          </a:bodyPr>
          <a:lstStyle/>
          <a:p>
            <a:r>
              <a:rPr lang="en-GB" sz="1400" b="1" dirty="0"/>
              <a:t>Equipment Required:</a:t>
            </a:r>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p:txBody>
      </p:sp>
      <p:sp>
        <p:nvSpPr>
          <p:cNvPr id="13" name="TextBox 12"/>
          <p:cNvSpPr txBox="1"/>
          <p:nvPr/>
        </p:nvSpPr>
        <p:spPr>
          <a:xfrm>
            <a:off x="267428" y="6742682"/>
            <a:ext cx="6257913" cy="1785104"/>
          </a:xfrm>
          <a:prstGeom prst="rect">
            <a:avLst/>
          </a:prstGeom>
          <a:noFill/>
          <a:ln w="12700">
            <a:solidFill>
              <a:schemeClr val="tx1"/>
            </a:solidFill>
          </a:ln>
        </p:spPr>
        <p:txBody>
          <a:bodyPr wrap="square" rtlCol="0">
            <a:spAutoFit/>
          </a:bodyPr>
          <a:lstStyle/>
          <a:p>
            <a:r>
              <a:rPr lang="en-GB" sz="1400" b="1" dirty="0"/>
              <a:t>Skills Assessed:</a:t>
            </a:r>
          </a:p>
          <a:p>
            <a:pPr marL="628650" lvl="1" indent="-171450">
              <a:buFont typeface="Arial" panose="020B0604020202020204" pitchFamily="34" charset="0"/>
              <a:buChar char="•"/>
            </a:pPr>
            <a:r>
              <a:rPr lang="en-GB" sz="1200" dirty="0"/>
              <a:t>Accuracy of movement</a:t>
            </a:r>
          </a:p>
          <a:p>
            <a:pPr marL="628650" lvl="1" indent="-171450">
              <a:buFont typeface="Arial" panose="020B0604020202020204" pitchFamily="34" charset="0"/>
              <a:buChar char="•"/>
            </a:pPr>
            <a:r>
              <a:rPr lang="en-GB" sz="1200" dirty="0"/>
              <a:t>Movement memory</a:t>
            </a:r>
          </a:p>
          <a:p>
            <a:pPr marL="628650" lvl="1" indent="-171450">
              <a:buFont typeface="Arial" panose="020B0604020202020204" pitchFamily="34" charset="0"/>
              <a:buChar char="•"/>
            </a:pPr>
            <a:r>
              <a:rPr lang="en-GB" sz="1200" dirty="0"/>
              <a:t>Spatial awareness</a:t>
            </a:r>
          </a:p>
          <a:p>
            <a:pPr marL="628650" lvl="1" indent="-171450">
              <a:buFont typeface="Arial" panose="020B0604020202020204" pitchFamily="34" charset="0"/>
              <a:buChar char="•"/>
            </a:pPr>
            <a:r>
              <a:rPr lang="en-GB" sz="1200" dirty="0"/>
              <a:t>Accuracy of timing</a:t>
            </a:r>
          </a:p>
          <a:p>
            <a:pPr marL="628650" lvl="1" indent="-171450">
              <a:buFont typeface="Arial" panose="020B0604020202020204" pitchFamily="34" charset="0"/>
              <a:buChar char="•"/>
            </a:pPr>
            <a:r>
              <a:rPr lang="en-GB" sz="1200" dirty="0"/>
              <a:t>Interpretation of dance idea</a:t>
            </a:r>
          </a:p>
          <a:p>
            <a:pPr marL="628650" lvl="1" indent="-171450">
              <a:buFont typeface="Arial" panose="020B0604020202020204" pitchFamily="34" charset="0"/>
              <a:buChar char="•"/>
            </a:pPr>
            <a:r>
              <a:rPr lang="en-GB" sz="1200" dirty="0"/>
              <a:t>Embodiment of character</a:t>
            </a:r>
          </a:p>
          <a:p>
            <a:pPr marL="628650" lvl="1" indent="-171450">
              <a:buFont typeface="Arial" panose="020B0604020202020204" pitchFamily="34" charset="0"/>
              <a:buChar char="•"/>
            </a:pPr>
            <a:r>
              <a:rPr lang="en-GB" sz="1200" dirty="0"/>
              <a:t>Use of expression</a:t>
            </a:r>
            <a:endParaRPr lang="en-GB" sz="1200" dirty="0"/>
          </a:p>
          <a:p>
            <a:pPr marL="628650" lvl="1" indent="-171450">
              <a:buFont typeface="Arial" panose="020B0604020202020204" pitchFamily="34" charset="0"/>
              <a:buChar char="•"/>
            </a:pPr>
            <a:r>
              <a:rPr lang="en-GB" sz="1200" dirty="0"/>
              <a:t>Relationships with others</a:t>
            </a:r>
          </a:p>
        </p:txBody>
      </p:sp>
      <p:sp>
        <p:nvSpPr>
          <p:cNvPr id="14" name="TextBox 13"/>
          <p:cNvSpPr txBox="1"/>
          <p:nvPr/>
        </p:nvSpPr>
        <p:spPr>
          <a:xfrm>
            <a:off x="274763" y="8527786"/>
            <a:ext cx="6257912" cy="861774"/>
          </a:xfrm>
          <a:prstGeom prst="rect">
            <a:avLst/>
          </a:prstGeom>
          <a:noFill/>
          <a:ln w="12700">
            <a:solidFill>
              <a:schemeClr val="tx1"/>
            </a:solidFill>
          </a:ln>
        </p:spPr>
        <p:txBody>
          <a:bodyPr wrap="square" rtlCol="0">
            <a:spAutoFit/>
          </a:bodyPr>
          <a:lstStyle/>
          <a:p>
            <a:r>
              <a:rPr lang="en-GB" sz="1400" b="1" dirty="0"/>
              <a:t>Useful Websites/sources of information</a:t>
            </a:r>
            <a:r>
              <a:rPr lang="en-GB" sz="1200" b="1" dirty="0"/>
              <a:t>:</a:t>
            </a:r>
          </a:p>
          <a:p>
            <a:pPr marL="171450" indent="-171450">
              <a:buFont typeface="Arial" panose="020B0604020202020204" pitchFamily="34" charset="0"/>
              <a:buChar char="•"/>
            </a:pPr>
            <a:r>
              <a:rPr lang="en-GB" sz="1200" dirty="0"/>
              <a:t>You tube: Matilda the Musical</a:t>
            </a:r>
          </a:p>
          <a:p>
            <a:pPr marL="171450" indent="-171450">
              <a:buFont typeface="Arial" panose="020B0604020202020204" pitchFamily="34" charset="0"/>
              <a:buChar char="•"/>
            </a:pPr>
            <a:r>
              <a:rPr lang="en-GB" sz="1200" dirty="0"/>
              <a:t>The supporting revision guide given to your child in lesson 9. </a:t>
            </a:r>
            <a:r>
              <a:rPr lang="en-GB" sz="1200" dirty="0"/>
              <a:t>This needs to be signed once you have seen them revising the information in preparation for this knowledge test.  </a:t>
            </a:r>
          </a:p>
        </p:txBody>
      </p:sp>
      <p:sp>
        <p:nvSpPr>
          <p:cNvPr id="3" name="TextBox 2"/>
          <p:cNvSpPr txBox="1"/>
          <p:nvPr/>
        </p:nvSpPr>
        <p:spPr>
          <a:xfrm>
            <a:off x="267431" y="5481731"/>
            <a:ext cx="3128955" cy="1046440"/>
          </a:xfrm>
          <a:prstGeom prst="rect">
            <a:avLst/>
          </a:prstGeom>
          <a:noFill/>
        </p:spPr>
        <p:txBody>
          <a:bodyPr wrap="square" rtlCol="0">
            <a:spAutoFit/>
          </a:bodyPr>
          <a:lstStyle/>
          <a:p>
            <a:pPr algn="ctr"/>
            <a:r>
              <a:rPr lang="en-GB" sz="1400" b="1" dirty="0"/>
              <a:t>Practical </a:t>
            </a:r>
            <a:r>
              <a:rPr lang="en-GB" sz="1400" b="1" dirty="0"/>
              <a:t>Assessment  - Lesson 4</a:t>
            </a:r>
            <a:endParaRPr lang="en-GB" sz="1400" b="1" dirty="0"/>
          </a:p>
          <a:p>
            <a:r>
              <a:rPr lang="en-GB" sz="1200" dirty="0"/>
              <a:t>Each student is to perform </a:t>
            </a:r>
            <a:r>
              <a:rPr lang="en-GB" sz="1200" dirty="0"/>
              <a:t>in a </a:t>
            </a:r>
            <a:r>
              <a:rPr lang="en-GB" sz="1200" dirty="0"/>
              <a:t>dace of their choice from a musical</a:t>
            </a:r>
          </a:p>
          <a:p>
            <a:pPr marL="171450" indent="-171450">
              <a:buFont typeface="Wingdings" panose="05000000000000000000" pitchFamily="2" charset="2"/>
              <a:buChar char="ü"/>
            </a:pPr>
            <a:r>
              <a:rPr lang="en-GB" sz="1200" dirty="0"/>
              <a:t>Bare feet</a:t>
            </a:r>
          </a:p>
          <a:p>
            <a:pPr marL="171450" indent="-171450">
              <a:buFont typeface="Wingdings" panose="05000000000000000000" pitchFamily="2" charset="2"/>
              <a:buChar char="ü"/>
            </a:pPr>
            <a:r>
              <a:rPr lang="en-GB" sz="1200" dirty="0"/>
              <a:t>Girls – trousers/ leggings</a:t>
            </a:r>
          </a:p>
        </p:txBody>
      </p:sp>
      <p:sp>
        <p:nvSpPr>
          <p:cNvPr id="15" name="TextBox 14"/>
          <p:cNvSpPr txBox="1"/>
          <p:nvPr/>
        </p:nvSpPr>
        <p:spPr>
          <a:xfrm>
            <a:off x="3645024" y="5481731"/>
            <a:ext cx="2880317" cy="861774"/>
          </a:xfrm>
          <a:prstGeom prst="rect">
            <a:avLst/>
          </a:prstGeom>
          <a:noFill/>
        </p:spPr>
        <p:txBody>
          <a:bodyPr wrap="square" rtlCol="0">
            <a:spAutoFit/>
          </a:bodyPr>
          <a:lstStyle/>
          <a:p>
            <a:pPr algn="ctr"/>
            <a:r>
              <a:rPr lang="en-GB" sz="1400" b="1" dirty="0"/>
              <a:t>Written Assessment – Lesson 5</a:t>
            </a:r>
          </a:p>
          <a:p>
            <a:r>
              <a:rPr lang="en-GB" sz="1200" dirty="0"/>
              <a:t>Each student is to complete a written knowledge test. </a:t>
            </a:r>
          </a:p>
          <a:p>
            <a:pPr marL="171450" indent="-171450">
              <a:buFont typeface="Wingdings" panose="05000000000000000000" pitchFamily="2" charset="2"/>
              <a:buChar char="ü"/>
            </a:pPr>
            <a:r>
              <a:rPr lang="en-GB" sz="1200" dirty="0"/>
              <a:t>Pen</a:t>
            </a:r>
            <a:endParaRPr lang="en-GB" sz="1200" dirty="0"/>
          </a:p>
        </p:txBody>
      </p:sp>
      <p:pic>
        <p:nvPicPr>
          <p:cNvPr id="16" name="Picture 15"/>
          <p:cNvPicPr/>
          <p:nvPr/>
        </p:nvPicPr>
        <p:blipFill>
          <a:blip r:embed="rId3" cstate="print">
            <a:grayscl/>
            <a:extLst>
              <a:ext uri="{28A0092B-C50C-407E-A947-70E740481C1C}">
                <a14:useLocalDpi xmlns:a14="http://schemas.microsoft.com/office/drawing/2010/main" val="0"/>
              </a:ext>
            </a:extLst>
          </a:blip>
          <a:srcRect l="13882" t="19037" r="10162" b="14458"/>
          <a:stretch>
            <a:fillRect/>
          </a:stretch>
        </p:blipFill>
        <p:spPr bwMode="auto">
          <a:xfrm>
            <a:off x="4744800" y="920552"/>
            <a:ext cx="1780540" cy="1099146"/>
          </a:xfrm>
          <a:prstGeom prst="rect">
            <a:avLst/>
          </a:prstGeom>
          <a:noFill/>
        </p:spPr>
      </p:pic>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416595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87563" cy="280311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08962" y="2152275"/>
            <a:ext cx="3437929" cy="646331"/>
          </a:xfrm>
          <a:prstGeom prst="rect">
            <a:avLst/>
          </a:prstGeom>
          <a:noFill/>
        </p:spPr>
        <p:txBody>
          <a:bodyPr wrap="none" rtlCol="0">
            <a:spAutoFit/>
          </a:bodyPr>
          <a:lstStyle/>
          <a:p>
            <a:r>
              <a:rPr lang="en-GB" sz="3600" b="1" u="sng" dirty="0"/>
              <a:t>YEAR 7 – Block 3 </a:t>
            </a:r>
            <a:endParaRPr lang="en-GB" sz="3600" b="1" u="sng" dirty="0"/>
          </a:p>
        </p:txBody>
      </p:sp>
      <p:sp>
        <p:nvSpPr>
          <p:cNvPr id="7" name="TextBox 6"/>
          <p:cNvSpPr txBox="1"/>
          <p:nvPr/>
        </p:nvSpPr>
        <p:spPr>
          <a:xfrm>
            <a:off x="2045603" y="2951372"/>
            <a:ext cx="3147144" cy="646331"/>
          </a:xfrm>
          <a:prstGeom prst="rect">
            <a:avLst/>
          </a:prstGeom>
          <a:noFill/>
        </p:spPr>
        <p:txBody>
          <a:bodyPr wrap="none" rtlCol="0">
            <a:spAutoFit/>
          </a:bodyPr>
          <a:lstStyle/>
          <a:p>
            <a:r>
              <a:rPr lang="en-GB" sz="3600" dirty="0">
                <a:solidFill>
                  <a:srgbClr val="FF0000"/>
                </a:solidFill>
              </a:rPr>
              <a:t>Subject: Drama </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289950" y="3760222"/>
            <a:ext cx="6235393" cy="369332"/>
          </a:xfrm>
          <a:prstGeom prst="rect">
            <a:avLst/>
          </a:prstGeom>
          <a:noFill/>
          <a:ln w="12700">
            <a:solidFill>
              <a:schemeClr val="tx1"/>
            </a:solidFill>
          </a:ln>
        </p:spPr>
        <p:txBody>
          <a:bodyPr wrap="square" rtlCol="0">
            <a:spAutoFit/>
          </a:bodyPr>
          <a:lstStyle/>
          <a:p>
            <a:r>
              <a:rPr lang="en-GB" dirty="0"/>
              <a:t>Length of exam: 1hr (Practical) 30 mins (Written) </a:t>
            </a:r>
            <a:endParaRPr lang="en-GB" dirty="0"/>
          </a:p>
        </p:txBody>
      </p:sp>
      <p:sp>
        <p:nvSpPr>
          <p:cNvPr id="11" name="TextBox 10"/>
          <p:cNvSpPr txBox="1"/>
          <p:nvPr/>
        </p:nvSpPr>
        <p:spPr>
          <a:xfrm>
            <a:off x="289323" y="4228676"/>
            <a:ext cx="6236019" cy="861774"/>
          </a:xfrm>
          <a:prstGeom prst="rect">
            <a:avLst/>
          </a:prstGeom>
          <a:noFill/>
          <a:ln w="12700">
            <a:solidFill>
              <a:schemeClr val="tx1"/>
            </a:solidFill>
          </a:ln>
        </p:spPr>
        <p:txBody>
          <a:bodyPr wrap="square" rtlCol="0">
            <a:spAutoFit/>
          </a:bodyPr>
          <a:lstStyle/>
          <a:p>
            <a:r>
              <a:rPr lang="en-GB" sz="1400" b="1" dirty="0"/>
              <a:t>Topics: </a:t>
            </a:r>
          </a:p>
          <a:p>
            <a:pPr marL="171450" indent="-171450">
              <a:buFont typeface="Arial" panose="020B0604020202020204" pitchFamily="34" charset="0"/>
              <a:buChar char="•"/>
            </a:pPr>
            <a:r>
              <a:rPr lang="en-GB" sz="1200" dirty="0"/>
              <a:t>Musical Theatre </a:t>
            </a:r>
          </a:p>
          <a:p>
            <a:pPr marL="171450" indent="-171450">
              <a:buFont typeface="Arial" panose="020B0604020202020204" pitchFamily="34" charset="0"/>
              <a:buChar char="•"/>
            </a:pPr>
            <a:r>
              <a:rPr lang="en-GB" sz="1200" dirty="0"/>
              <a:t>Acting skills used in Musical Theatre</a:t>
            </a:r>
          </a:p>
          <a:p>
            <a:pPr marL="171450" indent="-171450">
              <a:buFont typeface="Arial" panose="020B0604020202020204" pitchFamily="34" charset="0"/>
              <a:buChar char="•"/>
            </a:pPr>
            <a:r>
              <a:rPr lang="en-GB" sz="1200" dirty="0"/>
              <a:t>Characterisation Techniques and Drama Strategies</a:t>
            </a:r>
          </a:p>
        </p:txBody>
      </p:sp>
      <p:sp>
        <p:nvSpPr>
          <p:cNvPr id="12" name="TextBox 11"/>
          <p:cNvSpPr txBox="1"/>
          <p:nvPr/>
        </p:nvSpPr>
        <p:spPr>
          <a:xfrm>
            <a:off x="289323" y="5169023"/>
            <a:ext cx="6236018" cy="1600438"/>
          </a:xfrm>
          <a:prstGeom prst="rect">
            <a:avLst/>
          </a:prstGeom>
          <a:noFill/>
          <a:ln w="12700">
            <a:solidFill>
              <a:schemeClr val="tx1"/>
            </a:solidFill>
          </a:ln>
        </p:spPr>
        <p:txBody>
          <a:bodyPr wrap="square" rtlCol="0">
            <a:spAutoFit/>
          </a:bodyPr>
          <a:lstStyle/>
          <a:p>
            <a:r>
              <a:rPr lang="en-GB" sz="1400" b="1" dirty="0"/>
              <a:t>Equipment Required:</a:t>
            </a:r>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p:txBody>
      </p:sp>
      <p:sp>
        <p:nvSpPr>
          <p:cNvPr id="13" name="TextBox 12"/>
          <p:cNvSpPr txBox="1"/>
          <p:nvPr/>
        </p:nvSpPr>
        <p:spPr>
          <a:xfrm>
            <a:off x="278375" y="6825208"/>
            <a:ext cx="6257913" cy="1600438"/>
          </a:xfrm>
          <a:prstGeom prst="rect">
            <a:avLst/>
          </a:prstGeom>
          <a:noFill/>
          <a:ln w="12700">
            <a:solidFill>
              <a:schemeClr val="tx1"/>
            </a:solidFill>
          </a:ln>
        </p:spPr>
        <p:txBody>
          <a:bodyPr wrap="square" rtlCol="0">
            <a:spAutoFit/>
          </a:bodyPr>
          <a:lstStyle/>
          <a:p>
            <a:r>
              <a:rPr lang="en-GB" sz="1400" b="1" dirty="0"/>
              <a:t>Skills Assessed:</a:t>
            </a:r>
          </a:p>
          <a:p>
            <a:pPr marL="628650" lvl="1" indent="-171450">
              <a:buFont typeface="Arial" panose="020B0604020202020204" pitchFamily="34" charset="0"/>
              <a:buChar char="•"/>
            </a:pPr>
            <a:r>
              <a:rPr lang="en-GB" sz="1200" dirty="0"/>
              <a:t>Body language</a:t>
            </a:r>
          </a:p>
          <a:p>
            <a:pPr marL="628650" lvl="1" indent="-171450">
              <a:buFont typeface="Arial" panose="020B0604020202020204" pitchFamily="34" charset="0"/>
              <a:buChar char="•"/>
            </a:pPr>
            <a:r>
              <a:rPr lang="en-GB" sz="1200" dirty="0"/>
              <a:t>Facial expressions</a:t>
            </a:r>
          </a:p>
          <a:p>
            <a:pPr marL="628650" lvl="1" indent="-171450">
              <a:buFont typeface="Arial" panose="020B0604020202020204" pitchFamily="34" charset="0"/>
              <a:buChar char="•"/>
            </a:pPr>
            <a:r>
              <a:rPr lang="en-GB" sz="1200" dirty="0"/>
              <a:t>Use of voice (volume, pitch, tone, tempo, volume, clarity)</a:t>
            </a:r>
          </a:p>
          <a:p>
            <a:pPr marL="628650" lvl="1" indent="-171450">
              <a:buFont typeface="Arial" panose="020B0604020202020204" pitchFamily="34" charset="0"/>
              <a:buChar char="•"/>
            </a:pPr>
            <a:r>
              <a:rPr lang="en-GB" sz="1200" dirty="0"/>
              <a:t>Clear status shown through levels</a:t>
            </a:r>
          </a:p>
          <a:p>
            <a:pPr marL="628650" lvl="1" indent="-171450">
              <a:buFont typeface="Arial" panose="020B0604020202020204" pitchFamily="34" charset="0"/>
              <a:buChar char="•"/>
            </a:pPr>
            <a:r>
              <a:rPr lang="en-GB" sz="1200" dirty="0"/>
              <a:t>Line learning </a:t>
            </a:r>
          </a:p>
          <a:p>
            <a:pPr marL="628650" lvl="1" indent="-171450">
              <a:buFont typeface="Arial" panose="020B0604020202020204" pitchFamily="34" charset="0"/>
              <a:buChar char="•"/>
            </a:pPr>
            <a:r>
              <a:rPr lang="en-GB" sz="1200" dirty="0"/>
              <a:t>Contribution of ideas</a:t>
            </a:r>
          </a:p>
          <a:p>
            <a:pPr marL="628650" lvl="1" indent="-171450">
              <a:buFont typeface="Arial" panose="020B0604020202020204" pitchFamily="34" charset="0"/>
              <a:buChar char="•"/>
            </a:pPr>
            <a:r>
              <a:rPr lang="en-GB" sz="1200" dirty="0"/>
              <a:t>Working as a team</a:t>
            </a:r>
          </a:p>
        </p:txBody>
      </p:sp>
      <p:sp>
        <p:nvSpPr>
          <p:cNvPr id="14" name="TextBox 13"/>
          <p:cNvSpPr txBox="1"/>
          <p:nvPr/>
        </p:nvSpPr>
        <p:spPr>
          <a:xfrm>
            <a:off x="278374" y="8538017"/>
            <a:ext cx="6257912" cy="861774"/>
          </a:xfrm>
          <a:prstGeom prst="rect">
            <a:avLst/>
          </a:prstGeom>
          <a:noFill/>
          <a:ln w="12700">
            <a:solidFill>
              <a:schemeClr val="tx1"/>
            </a:solidFill>
          </a:ln>
        </p:spPr>
        <p:txBody>
          <a:bodyPr wrap="square" rtlCol="0">
            <a:spAutoFit/>
          </a:bodyPr>
          <a:lstStyle/>
          <a:p>
            <a:r>
              <a:rPr lang="en-GB" sz="1400" b="1" dirty="0"/>
              <a:t>Useful Websites/sources of information</a:t>
            </a:r>
            <a:r>
              <a:rPr lang="en-GB" sz="1200" b="1" dirty="0"/>
              <a:t>:</a:t>
            </a:r>
          </a:p>
          <a:p>
            <a:pPr marL="171450" indent="-171450">
              <a:buFont typeface="Arial" panose="020B0604020202020204" pitchFamily="34" charset="0"/>
              <a:buChar char="•"/>
            </a:pPr>
            <a:r>
              <a:rPr lang="en-GB" sz="1200" dirty="0"/>
              <a:t>YouTube: Matilda clips</a:t>
            </a:r>
          </a:p>
          <a:p>
            <a:pPr marL="171450" indent="-171450">
              <a:buFont typeface="Arial" panose="020B0604020202020204" pitchFamily="34" charset="0"/>
              <a:buChar char="•"/>
            </a:pPr>
            <a:r>
              <a:rPr lang="en-GB" sz="1200" dirty="0"/>
              <a:t>The supporting revision sheet given to your child in lesson 9. This needs to be signed once you have seen them revising the information in preparation for this knowledge test. </a:t>
            </a:r>
          </a:p>
        </p:txBody>
      </p:sp>
      <p:sp>
        <p:nvSpPr>
          <p:cNvPr id="3" name="TextBox 2"/>
          <p:cNvSpPr txBox="1"/>
          <p:nvPr/>
        </p:nvSpPr>
        <p:spPr>
          <a:xfrm>
            <a:off x="267431" y="5481731"/>
            <a:ext cx="3128955" cy="1231106"/>
          </a:xfrm>
          <a:prstGeom prst="rect">
            <a:avLst/>
          </a:prstGeom>
          <a:noFill/>
        </p:spPr>
        <p:txBody>
          <a:bodyPr wrap="square" rtlCol="0">
            <a:spAutoFit/>
          </a:bodyPr>
          <a:lstStyle/>
          <a:p>
            <a:pPr algn="ctr"/>
            <a:r>
              <a:rPr lang="en-GB" sz="1400" b="1" dirty="0"/>
              <a:t>Practical </a:t>
            </a:r>
            <a:r>
              <a:rPr lang="en-GB" sz="1400" b="1" dirty="0"/>
              <a:t>Assessment  - Lesson 4</a:t>
            </a:r>
            <a:endParaRPr lang="en-GB" sz="1400" b="1" dirty="0"/>
          </a:p>
          <a:p>
            <a:r>
              <a:rPr lang="en-GB" sz="1200" dirty="0"/>
              <a:t>Each student is to perform a piece of scripted drama and will take on the role of one of the main characters in Matilda. </a:t>
            </a:r>
            <a:r>
              <a:rPr lang="en-GB" sz="1200" i="1" dirty="0"/>
              <a:t>(Matilda, Mr Wormwood, Mrs Wormwood, Miss Honey or Miss </a:t>
            </a:r>
            <a:r>
              <a:rPr lang="en-GB" sz="1200" i="1" dirty="0" err="1"/>
              <a:t>Trunchbull</a:t>
            </a:r>
            <a:r>
              <a:rPr lang="en-GB" sz="1200" i="1" dirty="0"/>
              <a:t>) </a:t>
            </a:r>
          </a:p>
        </p:txBody>
      </p:sp>
      <p:sp>
        <p:nvSpPr>
          <p:cNvPr id="15" name="TextBox 14"/>
          <p:cNvSpPr txBox="1"/>
          <p:nvPr/>
        </p:nvSpPr>
        <p:spPr>
          <a:xfrm>
            <a:off x="3645024" y="5481731"/>
            <a:ext cx="2880317" cy="1046440"/>
          </a:xfrm>
          <a:prstGeom prst="rect">
            <a:avLst/>
          </a:prstGeom>
          <a:noFill/>
        </p:spPr>
        <p:txBody>
          <a:bodyPr wrap="square" rtlCol="0">
            <a:spAutoFit/>
          </a:bodyPr>
          <a:lstStyle/>
          <a:p>
            <a:pPr algn="ctr"/>
            <a:r>
              <a:rPr lang="en-GB" sz="1400" b="1" dirty="0"/>
              <a:t>Written Assessment – Lesson 5</a:t>
            </a:r>
          </a:p>
          <a:p>
            <a:r>
              <a:rPr lang="en-GB" sz="1200" dirty="0"/>
              <a:t>Each student is to complete a written knowledge test. </a:t>
            </a:r>
          </a:p>
          <a:p>
            <a:pPr marL="171450" indent="-171450">
              <a:buFont typeface="Wingdings" panose="05000000000000000000" pitchFamily="2" charset="2"/>
              <a:buChar char="ü"/>
            </a:pPr>
            <a:r>
              <a:rPr lang="en-GB" sz="1200" dirty="0"/>
              <a:t>Blue/Black Pen</a:t>
            </a:r>
          </a:p>
          <a:p>
            <a:pPr marL="171450" indent="-171450">
              <a:buFont typeface="Wingdings" panose="05000000000000000000" pitchFamily="2" charset="2"/>
              <a:buChar char="ü"/>
            </a:pPr>
            <a:r>
              <a:rPr lang="en-GB" sz="1200" dirty="0"/>
              <a:t>(if possible) Green pen to peer mark </a:t>
            </a:r>
            <a:endParaRPr lang="en-GB" sz="1200" dirty="0"/>
          </a:p>
        </p:txBody>
      </p:sp>
      <p:pic>
        <p:nvPicPr>
          <p:cNvPr id="16" name="Picture 15"/>
          <p:cNvPicPr/>
          <p:nvPr/>
        </p:nvPicPr>
        <p:blipFill>
          <a:blip r:embed="rId3" cstate="print">
            <a:grayscl/>
            <a:extLst>
              <a:ext uri="{28A0092B-C50C-407E-A947-70E740481C1C}">
                <a14:useLocalDpi xmlns:a14="http://schemas.microsoft.com/office/drawing/2010/main" val="0"/>
              </a:ext>
            </a:extLst>
          </a:blip>
          <a:srcRect l="13882" t="19037" r="10162" b="14458"/>
          <a:stretch>
            <a:fillRect/>
          </a:stretch>
        </p:blipFill>
        <p:spPr bwMode="auto">
          <a:xfrm>
            <a:off x="4744800" y="920552"/>
            <a:ext cx="1780540" cy="1099146"/>
          </a:xfrm>
          <a:prstGeom prst="rect">
            <a:avLst/>
          </a:prstGeom>
          <a:noFill/>
        </p:spPr>
      </p:pic>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3126448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a:t>Park Hall Academy.</a:t>
            </a:r>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753172"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7: </a:t>
            </a:r>
            <a:endParaRPr lang="en-GB" sz="3600" b="1" u="sng" dirty="0">
              <a:solidFill>
                <a:prstClr val="black"/>
              </a:solidFill>
              <a:latin typeface="Calibri"/>
            </a:endParaRPr>
          </a:p>
        </p:txBody>
      </p:sp>
      <p:sp>
        <p:nvSpPr>
          <p:cNvPr id="6" name="TextBox 5"/>
          <p:cNvSpPr txBox="1"/>
          <p:nvPr/>
        </p:nvSpPr>
        <p:spPr>
          <a:xfrm>
            <a:off x="1652099" y="1248446"/>
            <a:ext cx="3118161" cy="646331"/>
          </a:xfrm>
          <a:prstGeom prst="rect">
            <a:avLst/>
          </a:prstGeom>
          <a:noFill/>
        </p:spPr>
        <p:txBody>
          <a:bodyPr wrap="none" rtlCol="0">
            <a:spAutoFit/>
          </a:bodyPr>
          <a:lstStyle/>
          <a:p>
            <a:pPr defTabSz="914400">
              <a:defRPr/>
            </a:pPr>
            <a:r>
              <a:rPr lang="en-GB" sz="3600" dirty="0">
                <a:solidFill>
                  <a:srgbClr val="FF0000"/>
                </a:solidFill>
                <a:latin typeface="Calibri"/>
              </a:rPr>
              <a:t>Subject: </a:t>
            </a:r>
            <a:r>
              <a:rPr lang="en-GB" sz="3600" dirty="0" smtClean="0">
                <a:solidFill>
                  <a:srgbClr val="FF0000"/>
                </a:solidFill>
                <a:latin typeface="Calibri"/>
              </a:rPr>
              <a:t>English</a:t>
            </a:r>
            <a:endParaRPr lang="en-GB" sz="3600" dirty="0">
              <a:solidFill>
                <a:srgbClr val="FF0000"/>
              </a:solidFill>
              <a:latin typeface="Calibri"/>
            </a:endParaRPr>
          </a:p>
        </p:txBody>
      </p:sp>
      <p:sp>
        <p:nvSpPr>
          <p:cNvPr id="4" name="TextBox 3"/>
          <p:cNvSpPr txBox="1"/>
          <p:nvPr/>
        </p:nvSpPr>
        <p:spPr>
          <a:xfrm>
            <a:off x="397042" y="2490537"/>
            <a:ext cx="5847347" cy="1754326"/>
          </a:xfrm>
          <a:prstGeom prst="rect">
            <a:avLst/>
          </a:prstGeom>
          <a:noFill/>
          <a:ln w="19050">
            <a:solidFill>
              <a:schemeClr val="tx1"/>
            </a:solidFill>
          </a:ln>
        </p:spPr>
        <p:txBody>
          <a:bodyPr wrap="square" rtlCol="0">
            <a:spAutoFit/>
          </a:bodyPr>
          <a:lstStyle/>
          <a:p>
            <a:r>
              <a:rPr lang="en-GB" dirty="0"/>
              <a:t>TOPIC:</a:t>
            </a:r>
          </a:p>
          <a:p>
            <a:r>
              <a:rPr lang="en-GB" dirty="0" smtClean="0"/>
              <a:t>Romeo and Juliet</a:t>
            </a:r>
            <a:endParaRPr lang="en-GB" dirty="0"/>
          </a:p>
          <a:p>
            <a:endParaRPr lang="en-GB" dirty="0"/>
          </a:p>
          <a:p>
            <a:endParaRPr lang="en-GB" dirty="0"/>
          </a:p>
          <a:p>
            <a:endParaRPr lang="en-GB" dirty="0"/>
          </a:p>
          <a:p>
            <a:endParaRPr lang="en-GB" dirty="0"/>
          </a:p>
        </p:txBody>
      </p:sp>
      <p:sp>
        <p:nvSpPr>
          <p:cNvPr id="8" name="TextBox 7"/>
          <p:cNvSpPr txBox="1"/>
          <p:nvPr/>
        </p:nvSpPr>
        <p:spPr>
          <a:xfrm>
            <a:off x="397042" y="4447674"/>
            <a:ext cx="5847347" cy="1754326"/>
          </a:xfrm>
          <a:prstGeom prst="rect">
            <a:avLst/>
          </a:prstGeom>
          <a:noFill/>
          <a:ln w="19050">
            <a:solidFill>
              <a:schemeClr val="tx1"/>
            </a:solidFill>
          </a:ln>
        </p:spPr>
        <p:txBody>
          <a:bodyPr wrap="square" rtlCol="0">
            <a:spAutoFit/>
          </a:bodyPr>
          <a:lstStyle/>
          <a:p>
            <a:r>
              <a:rPr lang="en-GB" dirty="0"/>
              <a:t>Equipment Required:</a:t>
            </a:r>
          </a:p>
          <a:p>
            <a:r>
              <a:rPr lang="en-GB" dirty="0" smtClean="0"/>
              <a:t>Pen/Highlighter</a:t>
            </a:r>
            <a:endParaRPr lang="en-GB" dirty="0"/>
          </a:p>
          <a:p>
            <a:endParaRPr lang="en-GB" dirty="0"/>
          </a:p>
          <a:p>
            <a:endParaRPr lang="en-GB" dirty="0"/>
          </a:p>
          <a:p>
            <a:endParaRPr lang="en-GB" dirty="0"/>
          </a:p>
          <a:p>
            <a:endParaRPr lang="en-GB" dirty="0"/>
          </a:p>
        </p:txBody>
      </p:sp>
      <p:sp>
        <p:nvSpPr>
          <p:cNvPr id="10" name="TextBox 9"/>
          <p:cNvSpPr txBox="1"/>
          <p:nvPr/>
        </p:nvSpPr>
        <p:spPr>
          <a:xfrm>
            <a:off x="397042" y="6404811"/>
            <a:ext cx="5847347" cy="2308324"/>
          </a:xfrm>
          <a:prstGeom prst="rect">
            <a:avLst/>
          </a:prstGeom>
          <a:noFill/>
          <a:ln w="19050">
            <a:solidFill>
              <a:schemeClr val="tx1"/>
            </a:solidFill>
          </a:ln>
        </p:spPr>
        <p:txBody>
          <a:bodyPr wrap="square" rtlCol="0">
            <a:spAutoFit/>
          </a:bodyPr>
          <a:lstStyle/>
          <a:p>
            <a:r>
              <a:rPr lang="en-GB" dirty="0"/>
              <a:t>Useful Information:</a:t>
            </a:r>
          </a:p>
          <a:p>
            <a:r>
              <a:rPr lang="en-GB" dirty="0" smtClean="0"/>
              <a:t>Students have been studying Romeo and Juliet. </a:t>
            </a:r>
            <a:r>
              <a:rPr lang="en-GB" dirty="0" smtClean="0"/>
              <a:t>The assessment will be about a theme/character or specific scene.</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414527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753172"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7 </a:t>
            </a:r>
            <a:endParaRPr lang="en-GB" sz="3600" b="1" u="sng" dirty="0">
              <a:solidFill>
                <a:prstClr val="black"/>
              </a:solidFill>
              <a:latin typeface="Calibri"/>
            </a:endParaRPr>
          </a:p>
        </p:txBody>
      </p:sp>
      <p:sp>
        <p:nvSpPr>
          <p:cNvPr id="6" name="TextBox 5"/>
          <p:cNvSpPr txBox="1"/>
          <p:nvPr/>
        </p:nvSpPr>
        <p:spPr>
          <a:xfrm>
            <a:off x="1652099" y="1248446"/>
            <a:ext cx="3129959" cy="646331"/>
          </a:xfrm>
          <a:prstGeom prst="rect">
            <a:avLst/>
          </a:prstGeom>
          <a:noFill/>
        </p:spPr>
        <p:txBody>
          <a:bodyPr wrap="none" rtlCol="0">
            <a:spAutoFit/>
          </a:bodyPr>
          <a:lstStyle/>
          <a:p>
            <a:pPr defTabSz="914400">
              <a:defRPr/>
            </a:pPr>
            <a:r>
              <a:rPr lang="en-GB" sz="3600" dirty="0">
                <a:solidFill>
                  <a:srgbClr val="FF0000"/>
                </a:solidFill>
                <a:latin typeface="Calibri"/>
              </a:rPr>
              <a:t>Subject: </a:t>
            </a:r>
            <a:r>
              <a:rPr lang="en-GB" sz="3600" dirty="0" smtClean="0">
                <a:solidFill>
                  <a:srgbClr val="FF0000"/>
                </a:solidFill>
                <a:latin typeface="Calibri"/>
              </a:rPr>
              <a:t>History</a:t>
            </a:r>
            <a:endParaRPr lang="en-GB" sz="3600" dirty="0">
              <a:solidFill>
                <a:srgbClr val="FF0000"/>
              </a:solidFill>
              <a:latin typeface="Calibri"/>
            </a:endParaRPr>
          </a:p>
        </p:txBody>
      </p:sp>
      <p:sp>
        <p:nvSpPr>
          <p:cNvPr id="4" name="TextBox 3"/>
          <p:cNvSpPr txBox="1"/>
          <p:nvPr/>
        </p:nvSpPr>
        <p:spPr>
          <a:xfrm>
            <a:off x="480592" y="2631621"/>
            <a:ext cx="5847347" cy="5016758"/>
          </a:xfrm>
          <a:prstGeom prst="rect">
            <a:avLst/>
          </a:prstGeom>
          <a:noFill/>
          <a:ln w="19050">
            <a:solidFill>
              <a:schemeClr val="tx1"/>
            </a:solidFill>
          </a:ln>
        </p:spPr>
        <p:txBody>
          <a:bodyPr wrap="square" rtlCol="0">
            <a:spAutoFit/>
          </a:bodyPr>
          <a:lstStyle/>
          <a:p>
            <a:r>
              <a:rPr lang="en-GB" dirty="0" smtClean="0"/>
              <a:t>TOPIC: The Crusades</a:t>
            </a:r>
          </a:p>
          <a:p>
            <a:r>
              <a:rPr lang="en-GB" sz="1050" dirty="0">
                <a:latin typeface="Comic Sans MS" panose="030F0702030302020204" pitchFamily="66" charset="0"/>
              </a:rPr>
              <a:t>Describe two features of Medieval Jerusalem.</a:t>
            </a:r>
            <a:endParaRPr lang="en-GB" sz="1050" u="sng" dirty="0">
              <a:latin typeface="Comic Sans MS" panose="030F0702030302020204" pitchFamily="66" charset="0"/>
            </a:endParaRPr>
          </a:p>
          <a:p>
            <a:endParaRPr lang="en-GB" sz="1050" u="sng" dirty="0">
              <a:latin typeface="Comic Sans MS" panose="030F0702030302020204" pitchFamily="66" charset="0"/>
            </a:endParaRPr>
          </a:p>
          <a:p>
            <a:r>
              <a:rPr lang="en-GB" sz="1050" dirty="0">
                <a:latin typeface="Comic Sans MS" panose="030F0702030302020204" pitchFamily="66" charset="0"/>
              </a:rPr>
              <a:t>Write a narrative account analysing the key events of the Crusades.</a:t>
            </a:r>
            <a:endParaRPr lang="en-GB" sz="1050" u="sng" dirty="0">
              <a:latin typeface="Comic Sans MS" panose="030F0702030302020204" pitchFamily="66" charset="0"/>
            </a:endParaRPr>
          </a:p>
          <a:p>
            <a:endParaRPr lang="en-GB" sz="1050" u="sng" dirty="0">
              <a:latin typeface="Comic Sans MS" panose="030F0702030302020204" pitchFamily="66" charset="0"/>
            </a:endParaRPr>
          </a:p>
          <a:p>
            <a:r>
              <a:rPr lang="en-GB" sz="1050" dirty="0">
                <a:latin typeface="Comic Sans MS" panose="030F0702030302020204" pitchFamily="66" charset="0"/>
              </a:rPr>
              <a:t>”Overall the Crusades were more of a success for the Muslims than the Christians</a:t>
            </a:r>
            <a:r>
              <a:rPr lang="en-GB" sz="1050" dirty="0" smtClean="0">
                <a:latin typeface="Comic Sans MS" panose="030F0702030302020204" pitchFamily="66" charset="0"/>
              </a:rPr>
              <a:t>”</a:t>
            </a:r>
          </a:p>
          <a:p>
            <a:endParaRPr lang="en-GB" sz="1100" dirty="0" smtClean="0"/>
          </a:p>
          <a:p>
            <a:r>
              <a:rPr lang="en-GB" sz="1050" b="1" dirty="0">
                <a:latin typeface="Comic Sans MS" panose="030F0702030302020204" pitchFamily="66" charset="0"/>
              </a:rPr>
              <a:t>Saladin</a:t>
            </a:r>
            <a:r>
              <a:rPr lang="en-GB" sz="1050" dirty="0">
                <a:latin typeface="Comic Sans MS" panose="030F0702030302020204" pitchFamily="66" charset="0"/>
              </a:rPr>
              <a:t> – Muslim leader who United Islam against the Crusaders</a:t>
            </a:r>
          </a:p>
          <a:p>
            <a:r>
              <a:rPr lang="en-GB" sz="1050" dirty="0"/>
              <a:t>Richard I (The Lionheart) reigned England 1189-1199</a:t>
            </a:r>
          </a:p>
          <a:p>
            <a:endParaRPr lang="en-GB" sz="1050" b="1" u="sng" dirty="0">
              <a:latin typeface="Comic Sans MS" panose="030F0702030302020204" pitchFamily="66" charset="0"/>
            </a:endParaRPr>
          </a:p>
          <a:p>
            <a:r>
              <a:rPr lang="en-GB" sz="1100" b="1" dirty="0">
                <a:latin typeface="Comic Sans MS" panose="030F0702030302020204" pitchFamily="66" charset="0"/>
              </a:rPr>
              <a:t>Crusade</a:t>
            </a:r>
            <a:r>
              <a:rPr lang="en-GB" sz="1100" dirty="0">
                <a:latin typeface="Comic Sans MS" panose="030F0702030302020204" pitchFamily="66" charset="0"/>
              </a:rPr>
              <a:t> – A war or mission followed for religious reasons. Linked to Christianity.</a:t>
            </a:r>
          </a:p>
          <a:p>
            <a:endParaRPr lang="en-GB" sz="1100" dirty="0">
              <a:latin typeface="Comic Sans MS" panose="030F0702030302020204" pitchFamily="66" charset="0"/>
            </a:endParaRPr>
          </a:p>
          <a:p>
            <a:r>
              <a:rPr lang="en-GB" sz="1100" b="1" dirty="0">
                <a:latin typeface="Comic Sans MS" panose="030F0702030302020204" pitchFamily="66" charset="0"/>
              </a:rPr>
              <a:t>Pilgrimage</a:t>
            </a:r>
            <a:r>
              <a:rPr lang="en-GB" sz="1100" dirty="0">
                <a:latin typeface="Comic Sans MS" panose="030F0702030302020204" pitchFamily="66" charset="0"/>
              </a:rPr>
              <a:t> – A religious journey. Often made to atone for Sins. </a:t>
            </a:r>
          </a:p>
          <a:p>
            <a:endParaRPr lang="en-GB" sz="1100" dirty="0">
              <a:latin typeface="Comic Sans MS" panose="030F0702030302020204" pitchFamily="66" charset="0"/>
            </a:endParaRPr>
          </a:p>
          <a:p>
            <a:r>
              <a:rPr lang="en-GB" sz="1100" b="1" dirty="0">
                <a:latin typeface="Comic Sans MS" panose="030F0702030302020204" pitchFamily="66" charset="0"/>
              </a:rPr>
              <a:t>Inevitable</a:t>
            </a:r>
            <a:r>
              <a:rPr lang="en-GB" sz="1100" dirty="0">
                <a:latin typeface="Comic Sans MS" panose="030F0702030302020204" pitchFamily="66" charset="0"/>
              </a:rPr>
              <a:t> – Something certain, guaranteed to happen. </a:t>
            </a:r>
          </a:p>
          <a:p>
            <a:endParaRPr lang="en-GB" sz="1100" dirty="0">
              <a:latin typeface="Comic Sans MS" panose="030F0702030302020204" pitchFamily="66" charset="0"/>
            </a:endParaRPr>
          </a:p>
          <a:p>
            <a:r>
              <a:rPr lang="en-GB" sz="1100" b="1" dirty="0">
                <a:latin typeface="Comic Sans MS" panose="030F0702030302020204" pitchFamily="66" charset="0"/>
              </a:rPr>
              <a:t>Constantinople</a:t>
            </a:r>
            <a:r>
              <a:rPr lang="en-GB" sz="1100" dirty="0">
                <a:latin typeface="Comic Sans MS" panose="030F0702030302020204" pitchFamily="66" charset="0"/>
              </a:rPr>
              <a:t> – Capital City of Byzantium. The  </a:t>
            </a:r>
            <a:r>
              <a:rPr lang="en-GB" sz="1100" dirty="0" err="1">
                <a:latin typeface="Comic Sans MS" panose="030F0702030302020204" pitchFamily="66" charset="0"/>
              </a:rPr>
              <a:t>launchpad</a:t>
            </a:r>
            <a:r>
              <a:rPr lang="en-GB" sz="1100" dirty="0">
                <a:latin typeface="Comic Sans MS" panose="030F0702030302020204" pitchFamily="66" charset="0"/>
              </a:rPr>
              <a:t> for many Crusades.</a:t>
            </a:r>
          </a:p>
          <a:p>
            <a:endParaRPr lang="en-GB" sz="1100" dirty="0">
              <a:latin typeface="Comic Sans MS" panose="030F0702030302020204" pitchFamily="66" charset="0"/>
            </a:endParaRPr>
          </a:p>
          <a:p>
            <a:r>
              <a:rPr lang="en-GB" sz="1100" b="1" dirty="0">
                <a:latin typeface="Comic Sans MS" panose="030F0702030302020204" pitchFamily="66" charset="0"/>
              </a:rPr>
              <a:t>Outremer</a:t>
            </a:r>
            <a:r>
              <a:rPr lang="en-GB" sz="1100" dirty="0">
                <a:latin typeface="Comic Sans MS" panose="030F0702030302020204" pitchFamily="66" charset="0"/>
              </a:rPr>
              <a:t> – French for “Land beyond the sea”. Name given to new Kingdom of Jerusalem.</a:t>
            </a:r>
          </a:p>
          <a:p>
            <a:endParaRPr lang="en-GB" sz="1100" dirty="0">
              <a:latin typeface="Comic Sans MS" panose="030F0702030302020204" pitchFamily="66" charset="0"/>
            </a:endParaRPr>
          </a:p>
          <a:p>
            <a:r>
              <a:rPr lang="en-GB" sz="1100" b="1" dirty="0">
                <a:latin typeface="Comic Sans MS" panose="030F0702030302020204" pitchFamily="66" charset="0"/>
              </a:rPr>
              <a:t>Jihad</a:t>
            </a:r>
            <a:r>
              <a:rPr lang="en-GB" sz="1100" dirty="0">
                <a:latin typeface="Comic Sans MS" panose="030F0702030302020204" pitchFamily="66" charset="0"/>
              </a:rPr>
              <a:t> – Means “struggle” or to fight against enemies of</a:t>
            </a:r>
          </a:p>
          <a:p>
            <a:r>
              <a:rPr lang="en-GB" sz="1100" dirty="0">
                <a:latin typeface="Comic Sans MS" panose="030F0702030302020204" pitchFamily="66" charset="0"/>
              </a:rPr>
              <a:t>Islam. </a:t>
            </a:r>
          </a:p>
          <a:p>
            <a:endParaRPr lang="en-GB" sz="1100" dirty="0">
              <a:latin typeface="Comic Sans MS" panose="030F0702030302020204" pitchFamily="66" charset="0"/>
            </a:endParaRPr>
          </a:p>
          <a:p>
            <a:r>
              <a:rPr lang="en-GB" sz="1100" b="1" dirty="0">
                <a:latin typeface="Comic Sans MS" panose="030F0702030302020204" pitchFamily="66" charset="0"/>
              </a:rPr>
              <a:t>Childrens Crusade</a:t>
            </a:r>
            <a:r>
              <a:rPr lang="en-GB" sz="1100" dirty="0">
                <a:latin typeface="Comic Sans MS" panose="030F0702030302020204" pitchFamily="66" charset="0"/>
              </a:rPr>
              <a:t> – 1212 expedition by young children to the Holy Land. </a:t>
            </a:r>
          </a:p>
          <a:p>
            <a:endParaRPr lang="en-GB" sz="1050" dirty="0">
              <a:latin typeface="Comic Sans MS" panose="030F0702030302020204" pitchFamily="66" charset="0"/>
            </a:endParaRPr>
          </a:p>
          <a:p>
            <a:r>
              <a:rPr lang="en-GB" sz="1050" b="1" dirty="0">
                <a:latin typeface="Comic Sans MS" panose="030F0702030302020204" pitchFamily="66" charset="0"/>
              </a:rPr>
              <a:t>Long Term</a:t>
            </a:r>
            <a:r>
              <a:rPr lang="en-GB" sz="1050" dirty="0">
                <a:latin typeface="Comic Sans MS" panose="030F0702030302020204" pitchFamily="66" charset="0"/>
              </a:rPr>
              <a:t> – A reason in the distant past for something</a:t>
            </a:r>
          </a:p>
          <a:p>
            <a:endParaRPr lang="en-GB" sz="1050" b="1" dirty="0">
              <a:latin typeface="Comic Sans MS" panose="030F0702030302020204" pitchFamily="66" charset="0"/>
            </a:endParaRPr>
          </a:p>
          <a:p>
            <a:r>
              <a:rPr lang="en-GB" sz="1050" b="1" dirty="0">
                <a:latin typeface="Comic Sans MS" panose="030F0702030302020204" pitchFamily="66" charset="0"/>
              </a:rPr>
              <a:t>Short Term-</a:t>
            </a:r>
            <a:r>
              <a:rPr lang="en-GB" sz="1050" dirty="0">
                <a:latin typeface="Comic Sans MS" panose="030F0702030302020204" pitchFamily="66" charset="0"/>
              </a:rPr>
              <a:t>A reason in the immediate past for </a:t>
            </a:r>
            <a:r>
              <a:rPr lang="en-GB" sz="1050" dirty="0" smtClean="0">
                <a:latin typeface="Comic Sans MS" panose="030F0702030302020204" pitchFamily="66" charset="0"/>
              </a:rPr>
              <a:t>something</a:t>
            </a:r>
            <a:endParaRPr lang="en-GB" sz="1050" dirty="0">
              <a:latin typeface="Comic Sans MS" panose="030F0702030302020204" pitchFamily="66" charset="0"/>
            </a:endParaRPr>
          </a:p>
        </p:txBody>
      </p:sp>
      <p:sp>
        <p:nvSpPr>
          <p:cNvPr id="8" name="TextBox 7"/>
          <p:cNvSpPr txBox="1"/>
          <p:nvPr/>
        </p:nvSpPr>
        <p:spPr>
          <a:xfrm>
            <a:off x="481596" y="7648379"/>
            <a:ext cx="5847347" cy="369332"/>
          </a:xfrm>
          <a:prstGeom prst="rect">
            <a:avLst/>
          </a:prstGeom>
          <a:noFill/>
          <a:ln w="19050">
            <a:solidFill>
              <a:schemeClr val="tx1"/>
            </a:solidFill>
          </a:ln>
        </p:spPr>
        <p:txBody>
          <a:bodyPr wrap="square" rtlCol="0">
            <a:spAutoFit/>
          </a:bodyPr>
          <a:lstStyle/>
          <a:p>
            <a:r>
              <a:rPr lang="en-GB" dirty="0" smtClean="0"/>
              <a:t>Equipment Required: Pen</a:t>
            </a:r>
            <a:r>
              <a:rPr lang="en-GB" dirty="0"/>
              <a:t>, Pencil and </a:t>
            </a:r>
            <a:r>
              <a:rPr lang="en-GB" dirty="0" smtClean="0"/>
              <a:t>Ruler</a:t>
            </a:r>
            <a:endParaRPr lang="en-GB" b="1" dirty="0"/>
          </a:p>
        </p:txBody>
      </p:sp>
      <p:sp>
        <p:nvSpPr>
          <p:cNvPr id="10" name="TextBox 9"/>
          <p:cNvSpPr txBox="1"/>
          <p:nvPr/>
        </p:nvSpPr>
        <p:spPr>
          <a:xfrm>
            <a:off x="481597" y="8017711"/>
            <a:ext cx="5847347" cy="1477328"/>
          </a:xfrm>
          <a:prstGeom prst="rect">
            <a:avLst/>
          </a:prstGeom>
          <a:noFill/>
          <a:ln w="19050">
            <a:solidFill>
              <a:schemeClr val="tx1"/>
            </a:solidFill>
          </a:ln>
        </p:spPr>
        <p:txBody>
          <a:bodyPr wrap="square" rtlCol="0">
            <a:spAutoFit/>
          </a:bodyPr>
          <a:lstStyle/>
          <a:p>
            <a:r>
              <a:rPr lang="en-GB" b="1" dirty="0"/>
              <a:t>Useful Websites/sources of information:</a:t>
            </a:r>
          </a:p>
          <a:p>
            <a:r>
              <a:rPr lang="en-GB" dirty="0"/>
              <a:t>BBC </a:t>
            </a:r>
            <a:r>
              <a:rPr lang="en-GB" dirty="0" err="1"/>
              <a:t>Bitesize</a:t>
            </a:r>
            <a:r>
              <a:rPr lang="en-GB" dirty="0"/>
              <a:t>: Key Stage 3 History.</a:t>
            </a:r>
          </a:p>
          <a:p>
            <a:r>
              <a:rPr lang="en-GB" dirty="0"/>
              <a:t>www.schoolhistory.co.uk</a:t>
            </a:r>
          </a:p>
          <a:p>
            <a:r>
              <a:rPr lang="en-GB" dirty="0"/>
              <a:t>Spartacus-educational.com</a:t>
            </a:r>
          </a:p>
          <a:p>
            <a:r>
              <a:rPr lang="en-GB" dirty="0" smtClean="0"/>
              <a:t>www.historyonthenet.com</a:t>
            </a:r>
            <a:endParaRPr lang="en-GB" dirty="0"/>
          </a:p>
        </p:txBody>
      </p:sp>
    </p:spTree>
    <p:extLst>
      <p:ext uri="{BB962C8B-B14F-4D97-AF65-F5344CB8AC3E}">
        <p14:creationId xmlns:p14="http://schemas.microsoft.com/office/powerpoint/2010/main" val="1588224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414939"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a:t>
            </a:r>
            <a:endParaRPr lang="en-GB" sz="3600" b="1" u="sng" dirty="0">
              <a:solidFill>
                <a:prstClr val="black"/>
              </a:solidFill>
              <a:latin typeface="Calibri"/>
            </a:endParaRPr>
          </a:p>
        </p:txBody>
      </p:sp>
      <p:sp>
        <p:nvSpPr>
          <p:cNvPr id="6" name="TextBox 5"/>
          <p:cNvSpPr txBox="1"/>
          <p:nvPr/>
        </p:nvSpPr>
        <p:spPr>
          <a:xfrm>
            <a:off x="1652099" y="1248446"/>
            <a:ext cx="4150110"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Year 7 set 1  </a:t>
            </a:r>
            <a:endParaRPr lang="en-GB" sz="3600" dirty="0">
              <a:solidFill>
                <a:srgbClr val="FF0000"/>
              </a:solidFill>
              <a:latin typeface="Calibri"/>
            </a:endParaRPr>
          </a:p>
        </p:txBody>
      </p:sp>
      <p:sp>
        <p:nvSpPr>
          <p:cNvPr id="4" name="TextBox 3"/>
          <p:cNvSpPr txBox="1"/>
          <p:nvPr/>
        </p:nvSpPr>
        <p:spPr>
          <a:xfrm>
            <a:off x="397042" y="2490537"/>
            <a:ext cx="5847347" cy="3693319"/>
          </a:xfrm>
          <a:prstGeom prst="rect">
            <a:avLst/>
          </a:prstGeom>
          <a:noFill/>
          <a:ln w="19050">
            <a:solidFill>
              <a:schemeClr val="tx1"/>
            </a:solidFill>
          </a:ln>
        </p:spPr>
        <p:txBody>
          <a:bodyPr wrap="square" rtlCol="0">
            <a:spAutoFit/>
          </a:bodyPr>
          <a:lstStyle/>
          <a:p>
            <a:r>
              <a:rPr lang="en-GB" dirty="0" smtClean="0"/>
              <a:t>TOPIC:</a:t>
            </a:r>
          </a:p>
          <a:p>
            <a:r>
              <a:rPr lang="en-GB" sz="1200" dirty="0" smtClean="0"/>
              <a:t>Negative numbers </a:t>
            </a:r>
          </a:p>
          <a:p>
            <a:r>
              <a:rPr lang="en-GB" sz="1200" dirty="0" smtClean="0"/>
              <a:t>Sharing in ratio </a:t>
            </a:r>
          </a:p>
          <a:p>
            <a:r>
              <a:rPr lang="en-GB" sz="1200" dirty="0" smtClean="0"/>
              <a:t>Multiplying and dividing decimals </a:t>
            </a:r>
          </a:p>
          <a:p>
            <a:r>
              <a:rPr lang="en-GB" sz="1200" dirty="0" smtClean="0"/>
              <a:t>Mean, median, mode, range </a:t>
            </a:r>
          </a:p>
          <a:p>
            <a:r>
              <a:rPr lang="en-GB" sz="1200" dirty="0" smtClean="0"/>
              <a:t>Percentages of amounts </a:t>
            </a:r>
          </a:p>
          <a:p>
            <a:r>
              <a:rPr lang="en-GB" sz="1200" dirty="0" smtClean="0"/>
              <a:t>rounding </a:t>
            </a:r>
          </a:p>
          <a:p>
            <a:r>
              <a:rPr lang="en-GB" sz="1200" dirty="0" smtClean="0"/>
              <a:t>Fraction, decimal, percentage conversions</a:t>
            </a:r>
            <a:endParaRPr lang="en-GB" sz="1200" dirty="0"/>
          </a:p>
          <a:p>
            <a:r>
              <a:rPr lang="en-GB" sz="1200" dirty="0" smtClean="0"/>
              <a:t>Calculating missing angles in lines, triangles and quadrilaterals</a:t>
            </a:r>
          </a:p>
          <a:p>
            <a:r>
              <a:rPr lang="en-GB" sz="1200" dirty="0" smtClean="0"/>
              <a:t>Solving equations </a:t>
            </a:r>
          </a:p>
          <a:p>
            <a:r>
              <a:rPr lang="en-GB" sz="1200" dirty="0" smtClean="0"/>
              <a:t>Scatter graphs</a:t>
            </a:r>
            <a:endParaRPr lang="en-GB" sz="1200" dirty="0"/>
          </a:p>
          <a:p>
            <a:r>
              <a:rPr lang="en-GB" sz="1200" dirty="0" smtClean="0"/>
              <a:t>Highest common factor and lowest common multiple </a:t>
            </a:r>
            <a:endParaRPr lang="en-GB" sz="1200" dirty="0"/>
          </a:p>
          <a:p>
            <a:r>
              <a:rPr lang="en-GB" sz="1200" dirty="0" smtClean="0"/>
              <a:t>Factorising </a:t>
            </a:r>
          </a:p>
          <a:p>
            <a:r>
              <a:rPr lang="en-GB" sz="1200" dirty="0" smtClean="0"/>
              <a:t>Substitution </a:t>
            </a:r>
            <a:endParaRPr lang="en-GB" sz="1200" dirty="0"/>
          </a:p>
          <a:p>
            <a:r>
              <a:rPr lang="en-GB" sz="1200" dirty="0" smtClean="0"/>
              <a:t>Expanding</a:t>
            </a:r>
            <a:endParaRPr lang="en-GB" sz="1200" dirty="0"/>
          </a:p>
          <a:p>
            <a:r>
              <a:rPr lang="en-GB" sz="1200" dirty="0" smtClean="0"/>
              <a:t>Trial and improvement </a:t>
            </a:r>
          </a:p>
          <a:p>
            <a:r>
              <a:rPr lang="en-GB" sz="1200" dirty="0" smtClean="0"/>
              <a:t>Using a calculator</a:t>
            </a:r>
            <a:endParaRPr lang="en-GB" sz="1200" dirty="0"/>
          </a:p>
          <a:p>
            <a:r>
              <a:rPr lang="en-GB" sz="1200" dirty="0" smtClean="0"/>
              <a:t>Percentage increase and decrease</a:t>
            </a:r>
          </a:p>
          <a:p>
            <a:endParaRPr lang="en-GB" sz="1200" dirty="0"/>
          </a:p>
        </p:txBody>
      </p:sp>
      <p:sp>
        <p:nvSpPr>
          <p:cNvPr id="8" name="TextBox 7"/>
          <p:cNvSpPr txBox="1"/>
          <p:nvPr/>
        </p:nvSpPr>
        <p:spPr>
          <a:xfrm>
            <a:off x="397041" y="6362694"/>
            <a:ext cx="5847347" cy="1200329"/>
          </a:xfrm>
          <a:prstGeom prst="rect">
            <a:avLst/>
          </a:prstGeom>
          <a:noFill/>
          <a:ln w="19050">
            <a:solidFill>
              <a:schemeClr val="tx1"/>
            </a:solidFill>
          </a:ln>
        </p:spPr>
        <p:txBody>
          <a:bodyPr wrap="square" rtlCol="0">
            <a:spAutoFit/>
          </a:bodyPr>
          <a:lstStyle/>
          <a:p>
            <a:r>
              <a:rPr lang="en-GB" dirty="0" smtClean="0"/>
              <a:t>Equipment Required:</a:t>
            </a:r>
          </a:p>
          <a:p>
            <a:endParaRPr lang="en-GB" dirty="0"/>
          </a:p>
          <a:p>
            <a:r>
              <a:rPr lang="en-GB" dirty="0" smtClean="0"/>
              <a:t>Calculator, pen, pencil, ruler </a:t>
            </a:r>
          </a:p>
          <a:p>
            <a:endParaRPr lang="en-GB" dirty="0"/>
          </a:p>
        </p:txBody>
      </p:sp>
      <p:sp>
        <p:nvSpPr>
          <p:cNvPr id="10" name="TextBox 9"/>
          <p:cNvSpPr txBox="1"/>
          <p:nvPr/>
        </p:nvSpPr>
        <p:spPr>
          <a:xfrm>
            <a:off x="397042" y="7716253"/>
            <a:ext cx="5847347" cy="1754326"/>
          </a:xfrm>
          <a:prstGeom prst="rect">
            <a:avLst/>
          </a:prstGeom>
          <a:noFill/>
          <a:ln w="19050">
            <a:solidFill>
              <a:schemeClr val="tx1"/>
            </a:solidFill>
          </a:ln>
        </p:spPr>
        <p:txBody>
          <a:bodyPr wrap="square" rtlCol="0">
            <a:spAutoFit/>
          </a:bodyPr>
          <a:lstStyle/>
          <a:p>
            <a:r>
              <a:rPr lang="en-GB" dirty="0" smtClean="0"/>
              <a:t>Useful Information:</a:t>
            </a:r>
          </a:p>
          <a:p>
            <a:r>
              <a:rPr lang="en-GB" dirty="0" smtClean="0"/>
              <a:t>Assessment is taking place on Tuesday 9</a:t>
            </a:r>
            <a:r>
              <a:rPr lang="en-GB" baseline="30000" dirty="0" smtClean="0"/>
              <a:t>th</a:t>
            </a:r>
            <a:r>
              <a:rPr lang="en-GB" dirty="0" smtClean="0"/>
              <a:t> April </a:t>
            </a:r>
          </a:p>
          <a:p>
            <a:r>
              <a:rPr lang="en-GB" dirty="0" smtClean="0"/>
              <a:t> Use Mathswatch questions to support your revision </a:t>
            </a:r>
          </a:p>
          <a:p>
            <a:endParaRPr lang="en-GB" dirty="0"/>
          </a:p>
          <a:p>
            <a:endParaRPr lang="en-GB" dirty="0" smtClean="0"/>
          </a:p>
          <a:p>
            <a:endParaRPr lang="en-GB" dirty="0"/>
          </a:p>
        </p:txBody>
      </p:sp>
    </p:spTree>
    <p:extLst>
      <p:ext uri="{BB962C8B-B14F-4D97-AF65-F5344CB8AC3E}">
        <p14:creationId xmlns:p14="http://schemas.microsoft.com/office/powerpoint/2010/main" val="2135126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414939"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a:t>
            </a:r>
            <a:endParaRPr lang="en-GB" sz="3600" b="1" u="sng" dirty="0">
              <a:solidFill>
                <a:prstClr val="black"/>
              </a:solidFill>
              <a:latin typeface="Calibri"/>
            </a:endParaRPr>
          </a:p>
        </p:txBody>
      </p:sp>
      <p:sp>
        <p:nvSpPr>
          <p:cNvPr id="6" name="TextBox 5"/>
          <p:cNvSpPr txBox="1"/>
          <p:nvPr/>
        </p:nvSpPr>
        <p:spPr>
          <a:xfrm>
            <a:off x="1489997" y="1278525"/>
            <a:ext cx="5193666"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Year 7 set 2 and 3 </a:t>
            </a:r>
            <a:endParaRPr lang="en-GB" sz="3600" dirty="0">
              <a:solidFill>
                <a:srgbClr val="FF0000"/>
              </a:solidFill>
              <a:latin typeface="Calibri"/>
            </a:endParaRPr>
          </a:p>
        </p:txBody>
      </p:sp>
      <p:sp>
        <p:nvSpPr>
          <p:cNvPr id="4" name="TextBox 3"/>
          <p:cNvSpPr txBox="1"/>
          <p:nvPr/>
        </p:nvSpPr>
        <p:spPr>
          <a:xfrm>
            <a:off x="397042" y="2490537"/>
            <a:ext cx="5847347" cy="3323987"/>
          </a:xfrm>
          <a:prstGeom prst="rect">
            <a:avLst/>
          </a:prstGeom>
          <a:noFill/>
          <a:ln w="19050">
            <a:solidFill>
              <a:schemeClr val="tx1"/>
            </a:solidFill>
          </a:ln>
        </p:spPr>
        <p:txBody>
          <a:bodyPr wrap="square" rtlCol="0">
            <a:spAutoFit/>
          </a:bodyPr>
          <a:lstStyle/>
          <a:p>
            <a:r>
              <a:rPr lang="en-GB" dirty="0" smtClean="0"/>
              <a:t>TOPIC:</a:t>
            </a:r>
          </a:p>
          <a:p>
            <a:r>
              <a:rPr lang="en-GB" sz="1200" dirty="0" smtClean="0"/>
              <a:t>Percentages of amounts </a:t>
            </a:r>
          </a:p>
          <a:p>
            <a:r>
              <a:rPr lang="en-GB" sz="1200" dirty="0" smtClean="0"/>
              <a:t>Fraction, decimal </a:t>
            </a:r>
            <a:r>
              <a:rPr lang="en-GB" sz="1200" dirty="0" err="1" smtClean="0"/>
              <a:t>nad</a:t>
            </a:r>
            <a:r>
              <a:rPr lang="en-GB" sz="1200" dirty="0" smtClean="0"/>
              <a:t> percentage conversions </a:t>
            </a:r>
          </a:p>
          <a:p>
            <a:r>
              <a:rPr lang="en-GB" sz="1200" dirty="0" smtClean="0"/>
              <a:t>Mixed numbers and improper fractions</a:t>
            </a:r>
          </a:p>
          <a:p>
            <a:r>
              <a:rPr lang="en-GB" sz="1200" dirty="0" smtClean="0"/>
              <a:t>Adding fractions</a:t>
            </a:r>
          </a:p>
          <a:p>
            <a:r>
              <a:rPr lang="en-GB" sz="1200" dirty="0" smtClean="0"/>
              <a:t>Simplifying fractions</a:t>
            </a:r>
          </a:p>
          <a:p>
            <a:r>
              <a:rPr lang="en-GB" sz="1200" dirty="0" smtClean="0"/>
              <a:t>Fractions of amounts</a:t>
            </a:r>
          </a:p>
          <a:p>
            <a:r>
              <a:rPr lang="en-GB" sz="1200" dirty="0" smtClean="0"/>
              <a:t>Probability in words and as fractions </a:t>
            </a:r>
          </a:p>
          <a:p>
            <a:r>
              <a:rPr lang="en-GB" sz="1200" dirty="0" smtClean="0"/>
              <a:t>Direct proportion</a:t>
            </a:r>
          </a:p>
          <a:p>
            <a:r>
              <a:rPr lang="en-GB" sz="1200" dirty="0" smtClean="0"/>
              <a:t>Sharing in a ratio</a:t>
            </a:r>
          </a:p>
          <a:p>
            <a:r>
              <a:rPr lang="en-GB" sz="1200" dirty="0" smtClean="0"/>
              <a:t>Solving problems with ratio</a:t>
            </a:r>
          </a:p>
          <a:p>
            <a:r>
              <a:rPr lang="en-GB" sz="1200" dirty="0" smtClean="0"/>
              <a:t>Mean, median, mode and range </a:t>
            </a:r>
          </a:p>
          <a:p>
            <a:r>
              <a:rPr lang="en-GB" sz="1200" dirty="0" smtClean="0"/>
              <a:t>Factors and multiples </a:t>
            </a:r>
          </a:p>
          <a:p>
            <a:r>
              <a:rPr lang="en-GB" sz="1200" dirty="0" smtClean="0"/>
              <a:t>Expanding brackets </a:t>
            </a:r>
          </a:p>
          <a:p>
            <a:r>
              <a:rPr lang="en-GB" sz="1200" dirty="0" smtClean="0"/>
              <a:t>Rounding </a:t>
            </a:r>
          </a:p>
          <a:p>
            <a:endParaRPr lang="en-GB" sz="1200" dirty="0" smtClean="0"/>
          </a:p>
          <a:p>
            <a:endParaRPr lang="en-GB" sz="1200" dirty="0"/>
          </a:p>
        </p:txBody>
      </p:sp>
      <p:sp>
        <p:nvSpPr>
          <p:cNvPr id="8" name="TextBox 7"/>
          <p:cNvSpPr txBox="1"/>
          <p:nvPr/>
        </p:nvSpPr>
        <p:spPr>
          <a:xfrm>
            <a:off x="397041" y="6362694"/>
            <a:ext cx="5847347" cy="1200329"/>
          </a:xfrm>
          <a:prstGeom prst="rect">
            <a:avLst/>
          </a:prstGeom>
          <a:noFill/>
          <a:ln w="19050">
            <a:solidFill>
              <a:schemeClr val="tx1"/>
            </a:solidFill>
          </a:ln>
        </p:spPr>
        <p:txBody>
          <a:bodyPr wrap="square" rtlCol="0">
            <a:spAutoFit/>
          </a:bodyPr>
          <a:lstStyle/>
          <a:p>
            <a:r>
              <a:rPr lang="en-GB" dirty="0" smtClean="0"/>
              <a:t>Equipment Required:</a:t>
            </a:r>
          </a:p>
          <a:p>
            <a:endParaRPr lang="en-GB" dirty="0"/>
          </a:p>
          <a:p>
            <a:r>
              <a:rPr lang="en-GB" dirty="0" smtClean="0"/>
              <a:t>pen, pencil, ruler </a:t>
            </a:r>
          </a:p>
          <a:p>
            <a:endParaRPr lang="en-GB" dirty="0"/>
          </a:p>
        </p:txBody>
      </p:sp>
      <p:sp>
        <p:nvSpPr>
          <p:cNvPr id="10" name="TextBox 9"/>
          <p:cNvSpPr txBox="1"/>
          <p:nvPr/>
        </p:nvSpPr>
        <p:spPr>
          <a:xfrm>
            <a:off x="397042" y="7716253"/>
            <a:ext cx="5847347" cy="1754326"/>
          </a:xfrm>
          <a:prstGeom prst="rect">
            <a:avLst/>
          </a:prstGeom>
          <a:noFill/>
          <a:ln w="19050">
            <a:solidFill>
              <a:schemeClr val="tx1"/>
            </a:solidFill>
          </a:ln>
        </p:spPr>
        <p:txBody>
          <a:bodyPr wrap="square" rtlCol="0">
            <a:spAutoFit/>
          </a:bodyPr>
          <a:lstStyle/>
          <a:p>
            <a:r>
              <a:rPr lang="en-GB" dirty="0" smtClean="0"/>
              <a:t>Useful Information:</a:t>
            </a:r>
          </a:p>
          <a:p>
            <a:r>
              <a:rPr lang="en-GB" dirty="0" smtClean="0"/>
              <a:t>Assessment is taking place on Tuesday 9</a:t>
            </a:r>
            <a:r>
              <a:rPr lang="en-GB" baseline="30000" dirty="0" smtClean="0"/>
              <a:t>th</a:t>
            </a:r>
            <a:r>
              <a:rPr lang="en-GB" dirty="0" smtClean="0"/>
              <a:t> April </a:t>
            </a:r>
          </a:p>
          <a:p>
            <a:r>
              <a:rPr lang="en-GB" dirty="0" smtClean="0"/>
              <a:t> Use Mathswatch questions to support your revision </a:t>
            </a:r>
          </a:p>
          <a:p>
            <a:endParaRPr lang="en-GB" dirty="0"/>
          </a:p>
          <a:p>
            <a:endParaRPr lang="en-GB" dirty="0" smtClean="0"/>
          </a:p>
          <a:p>
            <a:endParaRPr lang="en-GB" dirty="0"/>
          </a:p>
        </p:txBody>
      </p:sp>
    </p:spTree>
    <p:extLst>
      <p:ext uri="{BB962C8B-B14F-4D97-AF65-F5344CB8AC3E}">
        <p14:creationId xmlns:p14="http://schemas.microsoft.com/office/powerpoint/2010/main" val="670168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1482</Words>
  <Application>Microsoft Office PowerPoint</Application>
  <PresentationFormat>A4 Paper (210x297 mm)</PresentationFormat>
  <Paragraphs>295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Comic Sans MS</vt:lpstr>
      <vt:lpstr>Wingdings</vt:lpstr>
      <vt:lpstr>Office Theme</vt:lpstr>
      <vt:lpstr>2019 Assessment Week Week commencing 8th April 2019. </vt:lpstr>
      <vt:lpstr>2019 Assessment Week Week commencing 8th April 2019. </vt:lpstr>
      <vt:lpstr>2019 Assessment Week  commencing 8th April 2019. </vt:lpstr>
      <vt:lpstr>PowerPoint Presentation</vt:lpstr>
      <vt:lpstr>PowerPoint Presentation</vt:lpstr>
      <vt:lpstr>2019 Assessment Week  commencing 8th April 2019. </vt:lpstr>
      <vt:lpstr>2019 Assessment Week  commencing 8th April 2019. </vt:lpstr>
      <vt:lpstr>2019 Assessment Week  commencing 8th April 2019. </vt:lpstr>
      <vt:lpstr>2019 Assessment Week  commencing 8th April 2019. </vt:lpstr>
      <vt:lpstr>2019 Assessment Week  commencing 8th April 2019. </vt:lpstr>
      <vt:lpstr>2019 Assessment Week  commencing 8th April 2019. </vt:lpstr>
    </vt:vector>
  </TitlesOfParts>
  <Company>Park Hall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Assessment Week Week commencing 8th April 2019.</dc:title>
  <dc:creator>Joe Roper</dc:creator>
  <cp:lastModifiedBy>Joe Roper</cp:lastModifiedBy>
  <cp:revision>2</cp:revision>
  <dcterms:created xsi:type="dcterms:W3CDTF">2019-04-02T16:22:01Z</dcterms:created>
  <dcterms:modified xsi:type="dcterms:W3CDTF">2019-04-02T16:35:49Z</dcterms:modified>
</cp:coreProperties>
</file>